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D5B23_5C4EAE2F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17"/>
  </p:notesMasterIdLst>
  <p:sldIdLst>
    <p:sldId id="446" r:id="rId6"/>
    <p:sldId id="2147310345" r:id="rId7"/>
    <p:sldId id="2147310396" r:id="rId8"/>
    <p:sldId id="2147310482" r:id="rId9"/>
    <p:sldId id="2147310495" r:id="rId10"/>
    <p:sldId id="2147310494" r:id="rId11"/>
    <p:sldId id="2147310475" r:id="rId12"/>
    <p:sldId id="2147310487" r:id="rId13"/>
    <p:sldId id="2147310493" r:id="rId14"/>
    <p:sldId id="2147310371" r:id="rId15"/>
    <p:sldId id="2147310478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ED46C000-109F-4D12-B9DD-1BEC8A0D7F9D}">
          <p14:sldIdLst>
            <p14:sldId id="446"/>
            <p14:sldId id="2147310345"/>
            <p14:sldId id="2147310396"/>
            <p14:sldId id="2147310482"/>
          </p14:sldIdLst>
        </p14:section>
        <p14:section name="MARKETING FLOW" id="{7FB9E983-FF74-4CD8-B150-1F68ADBDAEAB}">
          <p14:sldIdLst>
            <p14:sldId id="2147310495"/>
            <p14:sldId id="2147310494"/>
            <p14:sldId id="2147310475"/>
            <p14:sldId id="2147310487"/>
            <p14:sldId id="2147310493"/>
            <p14:sldId id="2147310371"/>
            <p14:sldId id="21473104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61AA38-F9A8-A21E-6778-9F56D847337A}" name="Javier Concha (ACCO)" initials="JC(" userId="S::Javier_Concha@asus.com::de45be6e-ad31-48a2-86d1-0601046bba40" providerId="AD"/>
  <p188:author id="{132DD65B-3505-ECD6-DBC8-C2DAADBAC6ED}" name="Gabo Bahamondes" initials="GB" userId="S::Gabo_Bahamondes@asus.com::3c304fa8-8918-4f63-bc11-623ea710c56e" providerId="AD"/>
  <p188:author id="{3684F673-F8AE-B8C2-8418-724A047B6307}" name="Daniela Salgado (ACCO)" initials="DS(" userId="S::Daniela_Salgado@asus.com::2d598ba7-3006-457b-8a02-49b710b0bfe7" providerId="AD"/>
  <p188:author id="{97917ECB-0B90-1218-C1C6-0A01F2F22E8F}" name="Diego Fernandez(ACCO)" initials="DF" userId="S::Diego_Fernandez@asus.com::41c5a811-4165-4ed1-ba74-b331e78423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4A7B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69B1F-AEE1-854B-D5CB-6B2B3D86F9C4}" v="138" dt="2023-05-10T21:02:58.132"/>
    <p1510:client id="{0EB30D14-382D-3D97-090D-57E18AEC4A9B}" v="117" dt="2023-05-10T17:40:12.695"/>
    <p1510:client id="{55E59CD8-B21F-E784-A371-70840E72D7BE}" v="13" dt="2023-05-10T20:42:04.852"/>
    <p1510:client id="{A76C976F-A48F-4D6A-EE51-BAC389D1B3E6}" v="1" dt="2023-05-10T20:37:57.916"/>
    <p1510:client id="{BC5DFEF6-32EC-88AD-B183-38FC1E9E963C}" v="82" dt="2023-05-31T14:54:09.625"/>
    <p1510:client id="{FBD1B9F9-44A7-4235-A00F-B97324B3714F}" v="2" dt="2023-05-11T17:30:41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omments/modernComment_7FFD5B23_5C4EAE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474CD87-B747-4AE8-BB43-214524B41CAE}" authorId="{3684F673-F8AE-B8C2-8418-724A047B6307}" created="2023-03-21T12:21:08.8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48660271" sldId="2147310371"/>
      <ac:picMk id="1190" creationId="{DD53AC4B-F5AD-AA13-1F44-D611354005B0}"/>
    </ac:deMkLst>
    <p188:txBody>
      <a:bodyPr/>
      <a:lstStyle/>
      <a:p>
        <a:r>
          <a:rPr lang="es-CO"/>
          <a:t>Me falta el cuando!!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91C1-5985-4919-A583-FC60EC738365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94567-C938-42AB-A05D-5808A71F7A2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6375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Roboto Condensed"/>
                <a:ea typeface="+mj-ea"/>
                <a:cs typeface="+mn-cs"/>
              </a:rPr>
              <a:t>Gaming Partnership &amp; ACG Culture Enhancement 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21A3-7E12-4BF2-9D86-A787A47C38A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77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94567-C938-42AB-A05D-5808A71F7A21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431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E31AB-8CAA-BD68-9487-8BF414F44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F40D6B-0281-E934-0C2E-537C40CA0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6BF5B2-F2C3-4AC4-B5AA-32B745C5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6CBFB7-66CE-12CF-46CB-8F30FB8E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0CE244-68F4-6FD5-6939-B36F86F7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973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AD6DA-7774-AD65-EAEB-AB2B5B0C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C23699-706C-BD4C-C0C7-9A3DC7BF8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837876-B40C-6DC1-DC70-21B9892C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2B04D7-E7CF-62D9-D6A2-CFD3CB042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C7A431-E522-8D39-241E-A1B9FDB5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9130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EA9F56-ABB0-84FD-4527-B10C6B6884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C66192-105C-EB5C-8611-EBA1C51AE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640056-DB5D-37FD-4A2D-F7931EFE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6D1E3E-4838-6ACE-5274-C3BDFFB8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B2E56-F98E-C44A-FE02-65C347A4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4287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335360" y="3140969"/>
            <a:ext cx="5586037" cy="335867"/>
          </a:xfrm>
          <a:prstGeom prst="rect">
            <a:avLst/>
          </a:prstGeom>
          <a:noFill/>
        </p:spPr>
        <p:txBody>
          <a:bodyPr lIns="97960" tIns="48980" rIns="97960" bIns="48980"/>
          <a:lstStyle>
            <a:lvl1pPr algn="l" defTabSz="650746" rtl="0" eaLnBrk="1" latinLnBrk="0" hangingPunct="1">
              <a:spcBef>
                <a:spcPct val="0"/>
              </a:spcBef>
              <a:buNone/>
              <a:defRPr lang="zh-TW" altLang="en-US" sz="2923" kern="1200" baseline="0" dirty="0">
                <a:solidFill>
                  <a:schemeClr val="bg1"/>
                </a:solidFill>
                <a:effectLst/>
                <a:latin typeface="ROG Fonts" panose="00000500000000000000" pitchFamily="50" charset="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en-US" altLang="zh-TW"/>
              <a:t>rog project 01</a:t>
            </a:r>
            <a:endParaRPr lang="zh-TW" altLang="en-US"/>
          </a:p>
        </p:txBody>
      </p:sp>
      <p:sp>
        <p:nvSpPr>
          <p:cNvPr id="8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335360" y="3572506"/>
            <a:ext cx="7104789" cy="193780"/>
          </a:xfrm>
          <a:prstGeom prst="rect">
            <a:avLst/>
          </a:prstGeom>
        </p:spPr>
        <p:txBody>
          <a:bodyPr lIns="97960" tIns="48980" rIns="97960" bIns="48980"/>
          <a:lstStyle>
            <a:lvl1pPr marL="0" indent="0" algn="l">
              <a:buNone/>
              <a:defRPr lang="zh-TW" altLang="en-US" sz="1063" kern="1200" baseline="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00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0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00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01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01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01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02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0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ASUS DESIGN CENTER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551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FB21F17-9884-453E-A1B7-26CBA14D7E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" y="-2738"/>
            <a:ext cx="12236896" cy="6858909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335360" y="3140969"/>
            <a:ext cx="5586037" cy="335867"/>
          </a:xfrm>
          <a:prstGeom prst="rect">
            <a:avLst/>
          </a:prstGeom>
          <a:noFill/>
        </p:spPr>
        <p:txBody>
          <a:bodyPr lIns="97960" tIns="48980" rIns="97960" bIns="48980"/>
          <a:lstStyle>
            <a:lvl1pPr algn="l" defTabSz="650746" rtl="0" eaLnBrk="1" latinLnBrk="0" hangingPunct="1">
              <a:spcBef>
                <a:spcPct val="0"/>
              </a:spcBef>
              <a:buNone/>
              <a:defRPr lang="zh-TW" altLang="en-US" sz="2923" kern="1200" baseline="0" dirty="0">
                <a:solidFill>
                  <a:schemeClr val="bg1"/>
                </a:solidFill>
                <a:effectLst/>
                <a:latin typeface="ROG Fonts" panose="00000500000000000000" pitchFamily="50" charset="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en-US" altLang="zh-TW"/>
              <a:t>rog project 01</a:t>
            </a:r>
            <a:endParaRPr lang="zh-TW" altLang="en-US"/>
          </a:p>
        </p:txBody>
      </p:sp>
      <p:sp>
        <p:nvSpPr>
          <p:cNvPr id="6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335360" y="3572506"/>
            <a:ext cx="7104789" cy="193780"/>
          </a:xfrm>
          <a:prstGeom prst="rect">
            <a:avLst/>
          </a:prstGeom>
        </p:spPr>
        <p:txBody>
          <a:bodyPr lIns="97960" tIns="48980" rIns="97960" bIns="48980"/>
          <a:lstStyle>
            <a:lvl1pPr marL="0" indent="0" algn="l">
              <a:buNone/>
              <a:defRPr lang="zh-TW" altLang="en-US" sz="1063" kern="1200" baseline="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00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0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00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01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01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01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02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0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ASUS DESIGN CENTER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734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92" y="128348"/>
            <a:ext cx="1522133" cy="271801"/>
          </a:xfrm>
          <a:prstGeom prst="rect">
            <a:avLst/>
          </a:prstGeo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E01AF45-E566-4813-89CE-5220DB840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8368" y="128347"/>
            <a:ext cx="3729387" cy="477730"/>
          </a:xfrm>
          <a:prstGeom prst="rect">
            <a:avLst/>
          </a:prstGeom>
        </p:spPr>
        <p:txBody>
          <a:bodyPr/>
          <a:lstStyle>
            <a:lvl1pPr marL="0" marR="0" indent="0" algn="l" defTabSz="30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57">
                <a:gradFill>
                  <a:gsLst>
                    <a:gs pos="100000">
                      <a:srgbClr val="4210C0"/>
                    </a:gs>
                    <a:gs pos="22000">
                      <a:srgbClr val="FF0909"/>
                    </a:gs>
                  </a:gsLst>
                  <a:lin ang="4800000" scaled="0"/>
                </a:gradFill>
                <a:latin typeface="+mj-ea"/>
                <a:ea typeface="+mj-ea"/>
              </a:defRPr>
            </a:lvl1pPr>
            <a:lvl2pPr>
              <a:defRPr>
                <a:solidFill>
                  <a:srgbClr val="FF0000"/>
                </a:solidFill>
                <a:latin typeface="+mj-lt"/>
              </a:defRPr>
            </a:lvl2pPr>
            <a:lvl3pPr>
              <a:defRPr>
                <a:solidFill>
                  <a:srgbClr val="FF0000"/>
                </a:solidFill>
                <a:latin typeface="+mj-lt"/>
              </a:defRPr>
            </a:lvl3pPr>
            <a:lvl4pPr>
              <a:defRPr>
                <a:solidFill>
                  <a:srgbClr val="FF0000"/>
                </a:solidFill>
                <a:latin typeface="+mj-lt"/>
              </a:defRPr>
            </a:lvl4pPr>
            <a:lvl5pPr>
              <a:defRPr>
                <a:solidFill>
                  <a:srgbClr val="FF0000"/>
                </a:solidFill>
                <a:latin typeface="+mj-lt"/>
              </a:defRPr>
            </a:lvl5pPr>
          </a:lstStyle>
          <a:p>
            <a:pPr marL="0" marR="0" lvl="0" indent="0" algn="l" defTabSz="30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/>
              <a:t>VANGUARD</a:t>
            </a:r>
            <a:endParaRPr lang="zh-TW" altLang="en-US"/>
          </a:p>
          <a:p>
            <a:pPr marL="0" marR="0" lvl="0" indent="0" algn="l" defTabSz="30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657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4210C0"/>
                  </a:gs>
                  <a:gs pos="22000">
                    <a:srgbClr val="FF0000"/>
                  </a:gs>
                </a:gsLst>
                <a:lin ang="4800000" scaled="0"/>
              </a:gradFill>
              <a:effectLst/>
              <a:uLnTx/>
              <a:uFillTx/>
              <a:latin typeface="Xolonium" panose="02000503000000000000" pitchFamily="50" charset="0"/>
              <a:ea typeface="+mn-ea"/>
              <a:cs typeface="+mn-cs"/>
            </a:endParaRP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948410F1-5005-43AD-9F86-D74F5F586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368" y="1084432"/>
            <a:ext cx="11266225" cy="1674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4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TW"/>
              <a:t>Your body text here</a:t>
            </a:r>
          </a:p>
        </p:txBody>
      </p:sp>
      <p:sp>
        <p:nvSpPr>
          <p:cNvPr id="11" name="文字版面配置區 9">
            <a:extLst>
              <a:ext uri="{FF2B5EF4-FFF2-40B4-BE49-F238E27FC236}">
                <a16:creationId xmlns:a16="http://schemas.microsoft.com/office/drawing/2014/main" id="{4F548A75-C4DC-4335-BA30-6D4D9E781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340" y="606702"/>
            <a:ext cx="9265029" cy="382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4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TW"/>
              <a:t>Sub headline here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3332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7384"/>
            <a:ext cx="12240684" cy="68853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20148" y="2184066"/>
            <a:ext cx="10143477" cy="1072116"/>
          </a:xfrm>
          <a:prstGeom prst="rect">
            <a:avLst/>
          </a:prstGeom>
        </p:spPr>
        <p:txBody>
          <a:bodyPr lIns="97960" tIns="48980" rIns="97960" bIns="48980"/>
          <a:lstStyle>
            <a:lvl1pPr algn="l" defTabSz="1296873" rtl="0" eaLnBrk="1" latinLnBrk="0" hangingPunct="1">
              <a:spcBef>
                <a:spcPct val="0"/>
              </a:spcBef>
              <a:buNone/>
              <a:defRPr lang="zh-TW" altLang="en-US" sz="5314" kern="12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chemeClr val="bg1">
                        <a:lumMod val="50000"/>
                      </a:schemeClr>
                    </a:gs>
                    <a:gs pos="47000">
                      <a:srgbClr val="E6E6E6"/>
                    </a:gs>
                    <a:gs pos="85001">
                      <a:schemeClr val="bg1">
                        <a:lumMod val="50000"/>
                      </a:schemeClr>
                    </a:gs>
                    <a:gs pos="100000">
                      <a:srgbClr val="E6E6E6"/>
                    </a:gs>
                  </a:gsLst>
                  <a:lin ang="5400000" scaled="0"/>
                  <a:tileRect/>
                </a:gra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ROG Fonts" panose="00000500000000000000" pitchFamily="50" charset="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/>
              <a:t>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0148" y="3256183"/>
            <a:ext cx="8534400" cy="645798"/>
          </a:xfrm>
          <a:prstGeom prst="rect">
            <a:avLst/>
          </a:prstGeom>
        </p:spPr>
        <p:txBody>
          <a:bodyPr lIns="97960" tIns="48980" rIns="97960" bIns="48980"/>
          <a:lstStyle>
            <a:lvl1pPr marL="0" indent="0" algn="l">
              <a:buNone/>
              <a:defRPr sz="1860" b="1">
                <a:solidFill>
                  <a:srgbClr val="FF0000"/>
                </a:solidFill>
                <a:latin typeface="Roboto" panose="02000000000000000000" pitchFamily="2" charset="0"/>
              </a:defRPr>
            </a:lvl1pPr>
            <a:lvl2pPr marL="598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97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95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94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92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91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89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88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842975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AR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9A86461-8BED-4793-8096-0D16BDD30D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3097" y="148727"/>
            <a:ext cx="1467559" cy="266634"/>
          </a:xfrm>
          <a:prstGeom prst="rect">
            <a:avLst/>
          </a:prstGeom>
        </p:spPr>
      </p:pic>
      <p:sp>
        <p:nvSpPr>
          <p:cNvPr id="21" name="文字版面配置區 9">
            <a:extLst>
              <a:ext uri="{FF2B5EF4-FFF2-40B4-BE49-F238E27FC236}">
                <a16:creationId xmlns:a16="http://schemas.microsoft.com/office/drawing/2014/main" id="{948410F1-5005-43AD-9F86-D74F5F586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369" y="1084432"/>
            <a:ext cx="11266225" cy="1674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/>
              <a:t>Your body text here</a:t>
            </a:r>
            <a:endParaRPr lang="zh-TW" altLang="en-US"/>
          </a:p>
        </p:txBody>
      </p:sp>
      <p:sp>
        <p:nvSpPr>
          <p:cNvPr id="22" name="文字版面配置區 9">
            <a:extLst>
              <a:ext uri="{FF2B5EF4-FFF2-40B4-BE49-F238E27FC236}">
                <a16:creationId xmlns:a16="http://schemas.microsoft.com/office/drawing/2014/main" id="{4F548A75-C4DC-4335-BA30-6D4D9E781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341" y="606702"/>
            <a:ext cx="9265029" cy="38250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53">
                <a:solidFill>
                  <a:schemeClr val="bg1"/>
                </a:solidFill>
                <a:latin typeface="Trade Gothic LT Pro Bold" panose="020B0803040303020004" pitchFamily="34" charset="0"/>
              </a:defRPr>
            </a:lvl1pPr>
          </a:lstStyle>
          <a:p>
            <a:pPr lvl="0"/>
            <a:r>
              <a:rPr lang="en-US" altLang="zh-TW"/>
              <a:t>Sub headline here</a:t>
            </a:r>
            <a:endParaRPr lang="zh-TW" altLang="en-US"/>
          </a:p>
        </p:txBody>
      </p:sp>
      <p:sp>
        <p:nvSpPr>
          <p:cNvPr id="24" name="標題 6"/>
          <p:cNvSpPr>
            <a:spLocks noGrp="1"/>
          </p:cNvSpPr>
          <p:nvPr>
            <p:ph type="title" hasCustomPrompt="1"/>
          </p:nvPr>
        </p:nvSpPr>
        <p:spPr>
          <a:xfrm>
            <a:off x="143339" y="125934"/>
            <a:ext cx="10515600" cy="433157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  <a:latin typeface="Trade Gothic LT Pro Bold" panose="020B0803040303020004" pitchFamily="34" charset="0"/>
              </a:defRPr>
            </a:lvl1pPr>
          </a:lstStyle>
          <a:p>
            <a:r>
              <a:rPr lang="en-US" altLang="zh-TW"/>
              <a:t>SUBJECT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11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50A36-2B1E-4F09-8063-11D8D691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6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BBE2B46-00D9-48B9-BFD9-4CFD9648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88B32F-87F8-4B29-AF21-A3D08979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7ABF91-B55D-4E09-9BFF-8EFB7B36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165C69-B8C3-4014-B61A-304C228B522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391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1208" y="1332444"/>
            <a:ext cx="3477237" cy="71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4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9A86461-8BED-4793-8096-0D16BDD30D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3097" y="148727"/>
            <a:ext cx="1467559" cy="266634"/>
          </a:xfrm>
          <a:prstGeom prst="rect">
            <a:avLst/>
          </a:prstGeo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E01AF45-E566-4813-89CE-5220DB840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8369" y="128348"/>
            <a:ext cx="2064809" cy="4777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57">
                <a:solidFill>
                  <a:srgbClr val="FF0000"/>
                </a:solidFill>
                <a:latin typeface="Trade Gothic LT Pro Bold" panose="020B0803040303020004" pitchFamily="34" charset="0"/>
              </a:defRPr>
            </a:lvl1pPr>
            <a:lvl2pPr>
              <a:defRPr>
                <a:solidFill>
                  <a:srgbClr val="FF0000"/>
                </a:solidFill>
                <a:latin typeface="+mj-lt"/>
              </a:defRPr>
            </a:lvl2pPr>
            <a:lvl3pPr>
              <a:defRPr>
                <a:solidFill>
                  <a:srgbClr val="FF0000"/>
                </a:solidFill>
                <a:latin typeface="+mj-lt"/>
              </a:defRPr>
            </a:lvl3pPr>
            <a:lvl4pPr>
              <a:defRPr>
                <a:solidFill>
                  <a:srgbClr val="FF0000"/>
                </a:solidFill>
                <a:latin typeface="+mj-lt"/>
              </a:defRPr>
            </a:lvl4pPr>
            <a:lvl5pPr>
              <a:defRPr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altLang="zh-TW"/>
              <a:t>FUSION</a:t>
            </a:r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948410F1-5005-43AD-9F86-D74F5F586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369" y="1084432"/>
            <a:ext cx="11266225" cy="1674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/>
              <a:t>Your body text here</a:t>
            </a:r>
            <a:endParaRPr lang="zh-TW" altLang="en-US"/>
          </a:p>
        </p:txBody>
      </p:sp>
      <p:sp>
        <p:nvSpPr>
          <p:cNvPr id="11" name="文字版面配置區 9">
            <a:extLst>
              <a:ext uri="{FF2B5EF4-FFF2-40B4-BE49-F238E27FC236}">
                <a16:creationId xmlns:a16="http://schemas.microsoft.com/office/drawing/2014/main" id="{4F548A75-C4DC-4335-BA30-6D4D9E781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341" y="606702"/>
            <a:ext cx="9265029" cy="382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4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TW"/>
              <a:t>Sub headline here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031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7462" y="6621086"/>
            <a:ext cx="9936955" cy="23186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698" y="10181"/>
            <a:ext cx="12191595" cy="6854824"/>
          </a:xfrm>
          <a:prstGeom prst="rect">
            <a:avLst/>
          </a:prstGeom>
          <a:gradFill flip="none" rotWithShape="1">
            <a:gsLst>
              <a:gs pos="0">
                <a:srgbClr val="FF0000">
                  <a:lumMod val="100000"/>
                  <a:alpha val="0"/>
                </a:srgbClr>
              </a:gs>
              <a:gs pos="100000">
                <a:srgbClr val="4210C0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1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/>
              <a:ea typeface="微軟正黑體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3095" y="148725"/>
            <a:ext cx="1467561" cy="2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1C065-F83E-9180-4E8B-CB9162DE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DE5ABF-2F2F-A1D9-0A2A-00462D010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DB8ED6-1C5D-0A8F-3D05-23B2823D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17F4D-74F0-8833-9A09-9EFAE0AF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B2D34B-7B7C-D462-4B6C-DC0401C4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3223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ctrTitle" hasCustomPrompt="1"/>
          </p:nvPr>
        </p:nvSpPr>
        <p:spPr>
          <a:xfrm>
            <a:off x="509963" y="211416"/>
            <a:ext cx="8946411" cy="1072116"/>
          </a:xfrm>
          <a:prstGeom prst="rect">
            <a:avLst/>
          </a:prstGeom>
        </p:spPr>
        <p:txBody>
          <a:bodyPr lIns="97960" tIns="48980" rIns="97960" bIns="48980"/>
          <a:lstStyle>
            <a:lvl1pPr algn="l" defTabSz="1301493" rtl="0" eaLnBrk="1" latinLnBrk="0" hangingPunct="1">
              <a:spcBef>
                <a:spcPct val="0"/>
              </a:spcBef>
              <a:buNone/>
              <a:defRPr lang="zh-TW" altLang="en-US" sz="2923" kern="12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85001">
                      <a:prstClr val="white">
                        <a:lumMod val="50000"/>
                      </a:prstClr>
                    </a:gs>
                    <a:gs pos="100000">
                      <a:srgbClr val="E6E6E6"/>
                    </a:gs>
                  </a:gsLst>
                  <a:lin ang="5400000" scaled="0"/>
                  <a:tileRect/>
                </a:gradFill>
                <a:effectLst/>
                <a:latin typeface="ROG Fonts" panose="00000500000000000000" pitchFamily="50" charset="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/>
              <a:t>編輯母片標題樣式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/>
          </p:nvPr>
        </p:nvSpPr>
        <p:spPr>
          <a:xfrm>
            <a:off x="527382" y="677804"/>
            <a:ext cx="7104789" cy="645798"/>
          </a:xfrm>
          <a:prstGeom prst="rect">
            <a:avLst/>
          </a:prstGeom>
        </p:spPr>
        <p:txBody>
          <a:bodyPr lIns="97960" tIns="48980" rIns="97960" bIns="48980"/>
          <a:lstStyle>
            <a:lvl1pPr marL="0" indent="0" algn="l">
              <a:buNone/>
              <a:defRPr lang="zh-TW" altLang="en-US" sz="1993" kern="1200" dirty="0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2700000" scaled="1"/>
                </a:gradFill>
                <a:latin typeface="Xolonium" pitchFamily="50" charset="0"/>
                <a:ea typeface="微軟正黑體" panose="020B0604030504040204" pitchFamily="34" charset="-120"/>
                <a:cs typeface="+mn-cs"/>
              </a:defRPr>
            </a:lvl1pPr>
            <a:lvl2pPr marL="600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01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01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0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03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03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04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05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452193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1AAA97-6D58-4414-8647-B4575607AD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20478"/>
            <a:ext cx="12192000" cy="50341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6783DAC-6EDE-45DD-B3D0-6F3AF8FDF6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96"/>
          </a:p>
        </p:txBody>
      </p:sp>
    </p:spTree>
    <p:extLst>
      <p:ext uri="{BB962C8B-B14F-4D97-AF65-F5344CB8AC3E}">
        <p14:creationId xmlns:p14="http://schemas.microsoft.com/office/powerpoint/2010/main" val="4072202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8BB3FDE-7376-4CEA-B0C6-FD723F1AF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Roboto" panose="02000000000000000000" pitchFamily="2" charset="0"/>
              </a:defRPr>
            </a:lvl1pPr>
            <a:lvl2pPr marL="907919" indent="-340470">
              <a:buFont typeface="Courier New" panose="02070309020205020404" pitchFamily="49" charset="0"/>
              <a:buChar char="o"/>
              <a:defRPr>
                <a:latin typeface="Roboto" panose="02000000000000000000" pitchFamily="2" charset="0"/>
              </a:defRPr>
            </a:lvl2pPr>
            <a:lvl3pPr marL="1361879" indent="-327860">
              <a:buFont typeface="Wingdings" panose="05000000000000000000" pitchFamily="2" charset="2"/>
              <a:buChar char="§"/>
              <a:defRPr>
                <a:latin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B4A291D-4D9A-4189-9A0E-583CACE7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821"/>
            <a:ext cx="10515600" cy="951781"/>
          </a:xfrm>
        </p:spPr>
        <p:txBody>
          <a:bodyPr>
            <a:normAutofit/>
          </a:bodyPr>
          <a:lstStyle>
            <a:lvl1pPr>
              <a:defRPr sz="3972">
                <a:latin typeface="Roboto" panose="020000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9A86461-8BED-4793-8096-0D16BDD30D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96" y="148726"/>
            <a:ext cx="1467559" cy="26663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4E24A84-DFFD-4205-89D8-ED627788FA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0987"/>
            <a:ext cx="12192000" cy="683880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BE44AA2-651E-4AF6-A713-1D7653A881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445" y="130284"/>
            <a:ext cx="1808756" cy="4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4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版面配置區 50">
            <a:extLst>
              <a:ext uri="{FF2B5EF4-FFF2-40B4-BE49-F238E27FC236}">
                <a16:creationId xmlns:a16="http://schemas.microsoft.com/office/drawing/2014/main" id="{47025BE3-EFC5-40E7-9C63-20B7C400A3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2638" y="202049"/>
            <a:ext cx="11726724" cy="5889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FontTx/>
              <a:buNone/>
              <a:def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 Norms Pro Light" panose="02000503020000020003" pitchFamily="2" charset="0"/>
                <a:ea typeface="新細明體" panose="02020500000000000000" pitchFamily="18" charset="-120"/>
                <a:cs typeface="+mn-cs"/>
              </a:defRPr>
            </a:lvl1pPr>
          </a:lstStyle>
          <a:p>
            <a:pPr lvl="0"/>
            <a:r>
              <a:rPr lang="en-US" altLang="zh-TW"/>
              <a:t>Title in TT Norms Pro Light 40pt</a:t>
            </a:r>
            <a:endParaRPr lang="zh-TW" altLang="en-US"/>
          </a:p>
        </p:txBody>
      </p:sp>
      <p:sp>
        <p:nvSpPr>
          <p:cNvPr id="15" name="文字版面配置區 3">
            <a:extLst>
              <a:ext uri="{FF2B5EF4-FFF2-40B4-BE49-F238E27FC236}">
                <a16:creationId xmlns:a16="http://schemas.microsoft.com/office/drawing/2014/main" id="{E007BC6B-DD8B-469A-9636-9946EBE4A9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2638" y="945907"/>
            <a:ext cx="11726723" cy="5181055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TT Norms Pro" panose="02000503030000020003" pitchFamily="2" charset="0"/>
                <a:ea typeface="微軟正黑體" panose="020B0604030504040204" pitchFamily="34" charset="-120"/>
              </a:defRPr>
            </a:lvl1pPr>
            <a:lvl2pPr marL="742950" indent="-285750">
              <a:buClr>
                <a:schemeClr val="bg1"/>
              </a:buClr>
              <a:buSzPct val="7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TT Norms Pro" panose="02000503030000020003" pitchFamily="2" charset="0"/>
                <a:ea typeface="微軟正黑體" panose="020B0604030504040204" pitchFamily="34" charset="-120"/>
              </a:defRPr>
            </a:lvl2pPr>
            <a:lvl3pPr marL="1143000" indent="-228600">
              <a:buClr>
                <a:schemeClr val="bg1"/>
              </a:buClr>
              <a:buSzPct val="60000"/>
              <a:buFont typeface="Wingdings" pitchFamily="2" charset="2"/>
              <a:buChar char="Ø"/>
              <a:defRPr>
                <a:solidFill>
                  <a:schemeClr val="bg1"/>
                </a:solidFill>
                <a:latin typeface="TT Norms Pro" panose="02000503030000020003" pitchFamily="2" charset="0"/>
                <a:ea typeface="微軟正黑體" panose="020B0604030504040204" pitchFamily="34" charset="-120"/>
              </a:defRPr>
            </a:lvl3pPr>
            <a:lvl4pPr marL="1600200" indent="-228600">
              <a:buClr>
                <a:schemeClr val="bg1"/>
              </a:buClr>
              <a:buSzPct val="60000"/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  <a:latin typeface="TT Norms Pro" panose="02000503030000020003" pitchFamily="2" charset="0"/>
                <a:ea typeface="微軟正黑體" panose="020B0604030504040204" pitchFamily="34" charset="-120"/>
              </a:defRPr>
            </a:lvl4pPr>
            <a:lvl5pPr marL="2057400" indent="-228600">
              <a:buClr>
                <a:schemeClr val="bg1"/>
              </a:buClr>
              <a:buSzPct val="70000"/>
              <a:buFont typeface="Wingdings" pitchFamily="2" charset="2"/>
              <a:buChar char="ü"/>
              <a:defRPr>
                <a:solidFill>
                  <a:schemeClr val="bg1"/>
                </a:solidFill>
                <a:latin typeface="TT Norms Pro" panose="02000503030000020003" pitchFamily="2" charset="0"/>
                <a:ea typeface="微軟正黑體" panose="020B0604030504040204" pitchFamily="34" charset="-120"/>
              </a:defRPr>
            </a:lvl5pPr>
            <a:lvl6pPr marL="2628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itchFamily="2" charset="2"/>
              <a:buChar char="q"/>
              <a:tabLst/>
              <a:defRPr sz="1600">
                <a:solidFill>
                  <a:schemeClr val="bg1"/>
                </a:solidFill>
                <a:latin typeface="TT Norms Pro" panose="02000503030000020003" pitchFamily="2" charset="0"/>
                <a:ea typeface="微軟正黑體" panose="020B0604030504040204" pitchFamily="34" charset="-120"/>
              </a:defRPr>
            </a:lvl6pPr>
          </a:lstStyle>
          <a:p>
            <a:pPr lvl="0"/>
            <a:r>
              <a:rPr lang="en-US" altLang="zh-TW"/>
              <a:t>Subtitle</a:t>
            </a:r>
            <a:endParaRPr lang="zh-TW" altLang="en-US"/>
          </a:p>
          <a:p>
            <a:pPr lvl="1"/>
            <a:r>
              <a:rPr lang="en-US" altLang="zh-TW"/>
              <a:t>Second layer</a:t>
            </a:r>
            <a:endParaRPr lang="zh-TW" altLang="en-US"/>
          </a:p>
          <a:p>
            <a:pPr lvl="2"/>
            <a:r>
              <a:rPr lang="en-US" altLang="zh-TW"/>
              <a:t>Third layer</a:t>
            </a:r>
            <a:endParaRPr lang="zh-TW" altLang="en-US"/>
          </a:p>
          <a:p>
            <a:pPr lvl="3"/>
            <a:r>
              <a:rPr lang="en-US" altLang="zh-TW"/>
              <a:t>Fourth layer</a:t>
            </a:r>
            <a:endParaRPr lang="zh-TW" altLang="en-US"/>
          </a:p>
          <a:p>
            <a:pPr lvl="4"/>
            <a:r>
              <a:rPr lang="en-US" altLang="zh-TW"/>
              <a:t>Fifth layer</a:t>
            </a:r>
          </a:p>
          <a:p>
            <a:pPr lvl="5"/>
            <a:r>
              <a:rPr lang="en-US" altLang="zh-TW"/>
              <a:t>Sixth layer</a:t>
            </a:r>
            <a:endParaRPr lang="zh-TW" altLang="en-US"/>
          </a:p>
        </p:txBody>
      </p:sp>
      <p:pic>
        <p:nvPicPr>
          <p:cNvPr id="16" name="圖形 15">
            <a:extLst>
              <a:ext uri="{FF2B5EF4-FFF2-40B4-BE49-F238E27FC236}">
                <a16:creationId xmlns:a16="http://schemas.microsoft.com/office/drawing/2014/main" id="{99273D10-400B-4808-8931-37608CB6ED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638" y="6422514"/>
            <a:ext cx="2865600" cy="219669"/>
          </a:xfrm>
          <a:prstGeom prst="rect">
            <a:avLst/>
          </a:prstGeom>
        </p:spPr>
      </p:pic>
      <p:sp>
        <p:nvSpPr>
          <p:cNvPr id="17" name="Shape 53">
            <a:extLst>
              <a:ext uri="{FF2B5EF4-FFF2-40B4-BE49-F238E27FC236}">
                <a16:creationId xmlns:a16="http://schemas.microsoft.com/office/drawing/2014/main" id="{2B34765D-8C04-4AF2-BC69-07A99A979965}"/>
              </a:ext>
            </a:extLst>
          </p:cNvPr>
          <p:cNvSpPr/>
          <p:nvPr userDrawn="1"/>
        </p:nvSpPr>
        <p:spPr>
          <a:xfrm>
            <a:off x="9500753" y="6529179"/>
            <a:ext cx="2776972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288000" tIns="0" rIns="288000" bIns="0">
            <a:spAutoFit/>
          </a:bodyPr>
          <a:lstStyle>
            <a:lvl1pPr algn="ctr">
              <a:defRPr sz="600">
                <a:solidFill>
                  <a:srgbClr val="808080"/>
                </a:solidFill>
                <a:latin typeface="HelveticaNeueLT Pro 65 Md"/>
                <a:ea typeface="HelveticaNeueLT Pro 65 Md"/>
                <a:cs typeface="HelveticaNeueLT Pro 65 Md"/>
                <a:sym typeface="HelveticaNeueLT Pro 65 Md"/>
              </a:defRPr>
            </a:lvl1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sz="700">
                <a:solidFill>
                  <a:schemeClr val="tx1">
                    <a:lumMod val="50000"/>
                    <a:lumOff val="50000"/>
                  </a:schemeClr>
                </a:solidFill>
                <a:latin typeface="TT Norms Pro" panose="02000503030000020003" pitchFamily="2" charset="0"/>
                <a:ea typeface="Avenir Book" charset="0"/>
                <a:cs typeface="Avenir Book" charset="0"/>
              </a:rPr>
              <a:t>CONFIDENTIAL</a:t>
            </a:r>
            <a:r>
              <a:rPr lang="en-US" sz="700" baseline="0">
                <a:solidFill>
                  <a:schemeClr val="tx1">
                    <a:lumMod val="50000"/>
                    <a:lumOff val="50000"/>
                  </a:schemeClr>
                </a:solidFill>
                <a:latin typeface="TT Norms Pro" panose="02000503030000020003" pitchFamily="2" charset="0"/>
                <a:ea typeface="Avenir Book" charset="0"/>
                <a:cs typeface="Avenir Book" charset="0"/>
              </a:rPr>
              <a:t> AND PROPRIETARY INFORMATION</a:t>
            </a:r>
            <a:endParaRPr sz="700">
              <a:solidFill>
                <a:schemeClr val="tx1">
                  <a:lumMod val="50000"/>
                  <a:lumOff val="50000"/>
                </a:schemeClr>
              </a:solidFill>
              <a:latin typeface="TT Norms Pro" panose="02000503030000020003" pitchFamily="2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39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31BDE-4DB5-0CA6-DF53-CE39B929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7FA1-667E-5F1D-F320-AB8541561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1FFE49-9B23-56EE-E6C3-F6094C78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194F92-80D0-3220-673A-4BCF82C6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801600-D966-2EB0-C934-680C2AA2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792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C2873-F875-3D1D-46D1-9233843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8524FD-F8C3-FC6C-F0F3-9A1551F55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42F694-2737-5962-0FC6-68A3E58E0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2F9FEA-5FA3-ED8A-276A-750F49C92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E488DF-BE8F-697E-F493-E9C7D299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5F7809-7CD6-6436-EA54-BF0CC4089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866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52A1B-158A-7D39-6029-0B2255CDE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A0C3C-0631-3189-7B87-222DD2C94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899A2F-3FB6-682B-3946-406A67E84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F84D40-0465-8F7A-582D-02C7588C7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D90ABEF-4050-4D48-4379-B34ED2DD50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13E7FF-9AE7-95A4-20B2-32420BCD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7655B6-D288-3C5A-3571-BB634312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FA6E50-BD4D-B973-6831-35C121AF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589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B0AF2-12E9-4319-0BE0-37E61123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A04291-677C-9D98-E977-DA51D300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0B152C-13B6-EEB9-E34E-E71B3235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9E6ACE-FE09-8FC3-AEF2-3CD2169E0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400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CA4095-A34D-A9E6-6722-9392A356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F941C13-C9C7-AC08-7DEA-64085D7D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94FD92-BC61-D664-2B36-509D5B79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812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03EB7-AB94-60EB-C9D0-6121161D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F11D19-56CD-C841-0F9B-D3E82A08C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86F067-EE09-1BB9-F17C-4D48816C0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3E28FF-75EC-A8D4-D85B-ED521631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008B87-D56B-5516-1104-36335FA4F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8FD96D-2E33-6BCC-C863-EA3A9490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51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D5CD5-2338-A034-1626-B07999969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F84B18-0B8C-852F-9826-397732267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75A3F6-5707-15AF-5198-1E6AA2D1D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FD7D91-6AA4-A044-60F8-3B5264D21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6E4F7B-1CC5-8993-1A11-959C4442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082BAA-92BD-6742-5973-2BB265F2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6785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B72D1BD-63D6-30FB-9916-409554D7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86D135-B667-380C-3FD5-528F56279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9F5CDD-E077-4553-3BA8-B782EF26E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A22CE-EAEF-4A7E-BC38-C854CB68FBF7}" type="datetimeFigureOut">
              <a:rPr lang="es-CO" smtClean="0"/>
              <a:t>31/05/2023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9B750F-FAD8-A22C-8957-B7938096A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0208CF-E46B-BA5F-F312-86BADCE84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B8100-8DFF-45C4-840B-5A2B334905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482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2EB5EDB-E4D9-4B8A-B6A8-D5DF92A71DD2}"/>
              </a:ext>
            </a:extLst>
          </p:cNvPr>
          <p:cNvSpPr/>
          <p:nvPr userDrawn="1"/>
        </p:nvSpPr>
        <p:spPr>
          <a:xfrm>
            <a:off x="3698" y="10181"/>
            <a:ext cx="12191595" cy="6854824"/>
          </a:xfrm>
          <a:prstGeom prst="rect">
            <a:avLst/>
          </a:prstGeom>
          <a:gradFill flip="none" rotWithShape="1">
            <a:gsLst>
              <a:gs pos="0">
                <a:srgbClr val="FF0000">
                  <a:lumMod val="100000"/>
                  <a:alpha val="0"/>
                </a:srgbClr>
              </a:gs>
              <a:gs pos="100000">
                <a:srgbClr val="4210C0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1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/>
              <a:ea typeface="微軟正黑體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10B881-FBEA-4B51-B8DC-A6106332A18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47462" y="6621086"/>
            <a:ext cx="9936955" cy="23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ftr="0" dt="0"/>
  <p:txStyles>
    <p:titleStyle>
      <a:lvl1pPr algn="ctr" defTabSz="600665" rtl="0" eaLnBrk="1" latinLnBrk="0" hangingPunct="1">
        <a:spcBef>
          <a:spcPct val="0"/>
        </a:spcBef>
        <a:buNone/>
        <a:defRPr sz="2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250" indent="-225250" algn="l" defTabSz="600665" rtl="0" eaLnBrk="1" latinLnBrk="0" hangingPunct="1">
        <a:spcBef>
          <a:spcPct val="20000"/>
        </a:spcBef>
        <a:buFont typeface="Arial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488041" indent="-187708" algn="l" defTabSz="600665" rtl="0" eaLnBrk="1" latinLnBrk="0" hangingPunct="1">
        <a:spcBef>
          <a:spcPct val="20000"/>
        </a:spcBef>
        <a:buFont typeface="Arial" pitchFamily="34" charset="0"/>
        <a:buChar char="–"/>
        <a:defRPr sz="1794" kern="1200">
          <a:solidFill>
            <a:schemeClr val="tx1"/>
          </a:solidFill>
          <a:latin typeface="+mn-lt"/>
          <a:ea typeface="+mn-ea"/>
          <a:cs typeface="+mn-cs"/>
        </a:defRPr>
      </a:lvl2pPr>
      <a:lvl3pPr marL="750831" indent="-150166" algn="l" defTabSz="600665" rtl="0" eaLnBrk="1" latinLnBrk="0" hangingPunct="1">
        <a:spcBef>
          <a:spcPct val="20000"/>
        </a:spcBef>
        <a:buFont typeface="Arial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3pPr>
      <a:lvl4pPr marL="1051164" indent="-150166" algn="l" defTabSz="600665" rtl="0" eaLnBrk="1" latinLnBrk="0" hangingPunct="1">
        <a:spcBef>
          <a:spcPct val="20000"/>
        </a:spcBef>
        <a:buFont typeface="Arial" pitchFamily="34" charset="0"/>
        <a:buChar char="–"/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1351496" indent="-150166" algn="l" defTabSz="600665" rtl="0" eaLnBrk="1" latinLnBrk="0" hangingPunct="1">
        <a:spcBef>
          <a:spcPct val="20000"/>
        </a:spcBef>
        <a:buFont typeface="Arial" pitchFamily="34" charset="0"/>
        <a:buChar char="»"/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1651828" indent="-150166" algn="l" defTabSz="600665" rtl="0" eaLnBrk="1" latinLnBrk="0" hangingPunct="1">
        <a:spcBef>
          <a:spcPct val="20000"/>
        </a:spcBef>
        <a:buFont typeface="Arial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6pPr>
      <a:lvl7pPr marL="1952161" indent="-150166" algn="l" defTabSz="600665" rtl="0" eaLnBrk="1" latinLnBrk="0" hangingPunct="1">
        <a:spcBef>
          <a:spcPct val="20000"/>
        </a:spcBef>
        <a:buFont typeface="Arial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7pPr>
      <a:lvl8pPr marL="2252494" indent="-150166" algn="l" defTabSz="600665" rtl="0" eaLnBrk="1" latinLnBrk="0" hangingPunct="1">
        <a:spcBef>
          <a:spcPct val="20000"/>
        </a:spcBef>
        <a:buFont typeface="Arial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8pPr>
      <a:lvl9pPr marL="2552827" indent="-150166" algn="l" defTabSz="600665" rtl="0" eaLnBrk="1" latinLnBrk="0" hangingPunct="1">
        <a:spcBef>
          <a:spcPct val="20000"/>
        </a:spcBef>
        <a:buFont typeface="Arial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00665" rtl="0" eaLnBrk="1" latinLnBrk="0" hangingPunct="1">
        <a:defRPr sz="1196" kern="1200">
          <a:solidFill>
            <a:schemeClr val="tx1"/>
          </a:solidFill>
          <a:latin typeface="+mn-lt"/>
          <a:ea typeface="+mn-ea"/>
          <a:cs typeface="+mn-cs"/>
        </a:defRPr>
      </a:lvl1pPr>
      <a:lvl2pPr marL="300333" algn="l" defTabSz="600665" rtl="0" eaLnBrk="1" latinLnBrk="0" hangingPunct="1">
        <a:defRPr sz="1196" kern="1200">
          <a:solidFill>
            <a:schemeClr val="tx1"/>
          </a:solidFill>
          <a:latin typeface="+mn-lt"/>
          <a:ea typeface="+mn-ea"/>
          <a:cs typeface="+mn-cs"/>
        </a:defRPr>
      </a:lvl2pPr>
      <a:lvl3pPr marL="600665" algn="l" defTabSz="600665" rtl="0" eaLnBrk="1" latinLnBrk="0" hangingPunct="1">
        <a:defRPr sz="1196" kern="1200">
          <a:solidFill>
            <a:schemeClr val="tx1"/>
          </a:solidFill>
          <a:latin typeface="+mn-lt"/>
          <a:ea typeface="+mn-ea"/>
          <a:cs typeface="+mn-cs"/>
        </a:defRPr>
      </a:lvl3pPr>
      <a:lvl4pPr marL="900997" algn="l" defTabSz="600665" rtl="0" eaLnBrk="1" latinLnBrk="0" hangingPunct="1">
        <a:defRPr sz="1196" kern="1200">
          <a:solidFill>
            <a:schemeClr val="tx1"/>
          </a:solidFill>
          <a:latin typeface="+mn-lt"/>
          <a:ea typeface="+mn-ea"/>
          <a:cs typeface="+mn-cs"/>
        </a:defRPr>
      </a:lvl4pPr>
      <a:lvl5pPr marL="1201330" algn="l" defTabSz="600665" rtl="0" eaLnBrk="1" latinLnBrk="0" hangingPunct="1">
        <a:defRPr sz="1196" kern="1200">
          <a:solidFill>
            <a:schemeClr val="tx1"/>
          </a:solidFill>
          <a:latin typeface="+mn-lt"/>
          <a:ea typeface="+mn-ea"/>
          <a:cs typeface="+mn-cs"/>
        </a:defRPr>
      </a:lvl5pPr>
      <a:lvl6pPr marL="1501662" algn="l" defTabSz="600665" rtl="0" eaLnBrk="1" latinLnBrk="0" hangingPunct="1">
        <a:defRPr sz="1196" kern="1200">
          <a:solidFill>
            <a:schemeClr val="tx1"/>
          </a:solidFill>
          <a:latin typeface="+mn-lt"/>
          <a:ea typeface="+mn-ea"/>
          <a:cs typeface="+mn-cs"/>
        </a:defRPr>
      </a:lvl6pPr>
      <a:lvl7pPr marL="1801995" algn="l" defTabSz="600665" rtl="0" eaLnBrk="1" latinLnBrk="0" hangingPunct="1">
        <a:defRPr sz="1196" kern="1200">
          <a:solidFill>
            <a:schemeClr val="tx1"/>
          </a:solidFill>
          <a:latin typeface="+mn-lt"/>
          <a:ea typeface="+mn-ea"/>
          <a:cs typeface="+mn-cs"/>
        </a:defRPr>
      </a:lvl7pPr>
      <a:lvl8pPr marL="2102327" algn="l" defTabSz="600665" rtl="0" eaLnBrk="1" latinLnBrk="0" hangingPunct="1">
        <a:defRPr sz="1196" kern="1200">
          <a:solidFill>
            <a:schemeClr val="tx1"/>
          </a:solidFill>
          <a:latin typeface="+mn-lt"/>
          <a:ea typeface="+mn-ea"/>
          <a:cs typeface="+mn-cs"/>
        </a:defRPr>
      </a:lvl8pPr>
      <a:lvl9pPr marL="2402660" algn="l" defTabSz="600665" rtl="0" eaLnBrk="1" latinLnBrk="0" hangingPunct="1">
        <a:defRPr sz="11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D5B23_5C4EAE2F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48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35360" y="3140969"/>
            <a:ext cx="7624076" cy="335867"/>
          </a:xfrm>
        </p:spPr>
        <p:txBody>
          <a:bodyPr>
            <a:normAutofit fontScale="90000"/>
          </a:bodyPr>
          <a:lstStyle/>
          <a:p>
            <a:r>
              <a:rPr lang="es-ES" altLang="zh-TW"/>
              <a:t>ROG STRIX 2023 </a:t>
            </a:r>
            <a:r>
              <a:rPr lang="es-ES" altLang="zh-TW" err="1"/>
              <a:t>launch</a:t>
            </a:r>
            <a:endParaRPr lang="zh-TW" altLang="en-US"/>
          </a:p>
        </p:txBody>
      </p:sp>
      <p:pic>
        <p:nvPicPr>
          <p:cNvPr id="3" name="圖片 4">
            <a:extLst>
              <a:ext uri="{FF2B5EF4-FFF2-40B4-BE49-F238E27FC236}">
                <a16:creationId xmlns:a16="http://schemas.microsoft.com/office/drawing/2014/main" id="{0BD1127D-FFB4-ED28-1326-D6F7816E1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E0A689C1-78BF-D701-AD35-A3195E654BF2}"/>
              </a:ext>
            </a:extLst>
          </p:cNvPr>
          <p:cNvSpPr txBox="1">
            <a:spLocks/>
          </p:cNvSpPr>
          <p:nvPr/>
        </p:nvSpPr>
        <p:spPr>
          <a:xfrm>
            <a:off x="503040" y="2790195"/>
            <a:ext cx="8379056" cy="505588"/>
          </a:xfrm>
          <a:prstGeom prst="rect">
            <a:avLst/>
          </a:prstGeom>
          <a:noFill/>
        </p:spPr>
        <p:txBody>
          <a:bodyPr vert="horz" lIns="97960" tIns="48980" rIns="97960" bIns="48980" rtlCol="0" anchor="ctr">
            <a:normAutofit fontScale="77500" lnSpcReduction="20000"/>
          </a:bodyPr>
          <a:lstStyle>
            <a:lvl1pPr algn="l" defTabSz="979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4400" kern="1200" baseline="0" dirty="0">
                <a:solidFill>
                  <a:schemeClr val="bg1"/>
                </a:solidFill>
                <a:effectLst/>
                <a:latin typeface="ROG Fonts" panose="00000500000000000000" pitchFamily="50" charset="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en-US" altLang="zh-TW">
                <a:latin typeface="ROG Fonts"/>
                <a:ea typeface="微軟正黑體"/>
              </a:rPr>
              <a:t>ROG STRIX CAMPAIGN</a:t>
            </a:r>
            <a:endParaRPr lang="en-US">
              <a:latin typeface="ROG Fonts"/>
              <a:ea typeface="微軟正黑體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ABFEAF97-485F-1662-4FD5-DBCB629796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3040" y="3230223"/>
            <a:ext cx="10657184" cy="291701"/>
          </a:xfrm>
          <a:prstGeom prst="rect">
            <a:avLst/>
          </a:prstGeom>
        </p:spPr>
        <p:txBody>
          <a:bodyPr lIns="97960" tIns="48980" rIns="97960" bIns="48980">
            <a:normAutofit fontScale="92500" lnSpcReduction="10000"/>
          </a:bodyPr>
          <a:lstStyle>
            <a:lvl1pPr marL="0" indent="0" algn="l">
              <a:buNone/>
              <a:defRPr lang="zh-TW" altLang="en-US" sz="1600" kern="1200" baseline="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2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4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6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8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0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2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4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6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defTabSz="904208">
              <a:spcBef>
                <a:spcPct val="20000"/>
              </a:spcBef>
            </a:pPr>
            <a:r>
              <a:rPr lang="en-US" altLang="zh-TW">
                <a:latin typeface="Trade Gothic LT Pro Bold" panose="020B0803040303020004" pitchFamily="34" charset="0"/>
              </a:rPr>
              <a:t>ACEC</a:t>
            </a:r>
            <a:endParaRPr lang="zh-TW" altLang="en-US">
              <a:latin typeface="Trade Gothic LT Pro Bold" panose="020B08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9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1" y="0"/>
            <a:ext cx="3523480" cy="477897"/>
          </a:xfrm>
          <a:prstGeom prst="rect">
            <a:avLst/>
          </a:prstGeom>
        </p:spPr>
      </p:pic>
      <p:sp>
        <p:nvSpPr>
          <p:cNvPr id="10" name="Google Shape;301;p20">
            <a:extLst>
              <a:ext uri="{FF2B5EF4-FFF2-40B4-BE49-F238E27FC236}">
                <a16:creationId xmlns:a16="http://schemas.microsoft.com/office/drawing/2014/main" id="{ED094165-EFF0-5318-BC80-A5426694D3BA}"/>
              </a:ext>
            </a:extLst>
          </p:cNvPr>
          <p:cNvSpPr/>
          <p:nvPr/>
        </p:nvSpPr>
        <p:spPr>
          <a:xfrm>
            <a:off x="-344479" y="2680103"/>
            <a:ext cx="2736300" cy="2736300"/>
          </a:xfrm>
          <a:prstGeom prst="blockArc">
            <a:avLst>
              <a:gd name="adj1" fmla="val 16172824"/>
              <a:gd name="adj2" fmla="val 19589910"/>
              <a:gd name="adj3" fmla="val 140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05;p20">
            <a:extLst>
              <a:ext uri="{FF2B5EF4-FFF2-40B4-BE49-F238E27FC236}">
                <a16:creationId xmlns:a16="http://schemas.microsoft.com/office/drawing/2014/main" id="{EAAA9A30-BF11-8650-A93B-6189434DC220}"/>
              </a:ext>
            </a:extLst>
          </p:cNvPr>
          <p:cNvGrpSpPr/>
          <p:nvPr/>
        </p:nvGrpSpPr>
        <p:grpSpPr>
          <a:xfrm>
            <a:off x="782710" y="3628009"/>
            <a:ext cx="874536" cy="840337"/>
            <a:chOff x="-62890750" y="3747425"/>
            <a:chExt cx="330825" cy="317900"/>
          </a:xfrm>
        </p:grpSpPr>
        <p:sp>
          <p:nvSpPr>
            <p:cNvPr id="12" name="Google Shape;306;p20">
              <a:extLst>
                <a:ext uri="{FF2B5EF4-FFF2-40B4-BE49-F238E27FC236}">
                  <a16:creationId xmlns:a16="http://schemas.microsoft.com/office/drawing/2014/main" id="{7F5C6777-0ABC-BF35-2195-EC8A1FE08A5B}"/>
                </a:ext>
              </a:extLst>
            </p:cNvPr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7;p20">
              <a:extLst>
                <a:ext uri="{FF2B5EF4-FFF2-40B4-BE49-F238E27FC236}">
                  <a16:creationId xmlns:a16="http://schemas.microsoft.com/office/drawing/2014/main" id="{38CF1BF9-63B0-7118-16EF-A51B52A07CEB}"/>
                </a:ext>
              </a:extLst>
            </p:cNvPr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8;p20">
              <a:extLst>
                <a:ext uri="{FF2B5EF4-FFF2-40B4-BE49-F238E27FC236}">
                  <a16:creationId xmlns:a16="http://schemas.microsoft.com/office/drawing/2014/main" id="{B41CB617-7FA3-78C6-2B7D-F77C7FBA1236}"/>
                </a:ext>
              </a:extLst>
            </p:cNvPr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9;p20">
              <a:extLst>
                <a:ext uri="{FF2B5EF4-FFF2-40B4-BE49-F238E27FC236}">
                  <a16:creationId xmlns:a16="http://schemas.microsoft.com/office/drawing/2014/main" id="{481D2ABA-F873-213B-BBF3-6FDB64FB5855}"/>
                </a:ext>
              </a:extLst>
            </p:cNvPr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0;p20">
              <a:extLst>
                <a:ext uri="{FF2B5EF4-FFF2-40B4-BE49-F238E27FC236}">
                  <a16:creationId xmlns:a16="http://schemas.microsoft.com/office/drawing/2014/main" id="{9EF7D7F0-C7E6-90B1-A8BD-563F74818FA8}"/>
                </a:ext>
              </a:extLst>
            </p:cNvPr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1;p20">
              <a:extLst>
                <a:ext uri="{FF2B5EF4-FFF2-40B4-BE49-F238E27FC236}">
                  <a16:creationId xmlns:a16="http://schemas.microsoft.com/office/drawing/2014/main" id="{F9B6C2AC-F17F-DCB3-0E40-F73F20F26959}"/>
                </a:ext>
              </a:extLst>
            </p:cNvPr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2;p20">
              <a:extLst>
                <a:ext uri="{FF2B5EF4-FFF2-40B4-BE49-F238E27FC236}">
                  <a16:creationId xmlns:a16="http://schemas.microsoft.com/office/drawing/2014/main" id="{0058D2B0-4CC3-FF2E-179C-04355072156C}"/>
                </a:ext>
              </a:extLst>
            </p:cNvPr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3;p20">
              <a:extLst>
                <a:ext uri="{FF2B5EF4-FFF2-40B4-BE49-F238E27FC236}">
                  <a16:creationId xmlns:a16="http://schemas.microsoft.com/office/drawing/2014/main" id="{007A2BD3-A4C3-97A2-B3A2-5596F9703A6B}"/>
                </a:ext>
              </a:extLst>
            </p:cNvPr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4;p20">
              <a:extLst>
                <a:ext uri="{FF2B5EF4-FFF2-40B4-BE49-F238E27FC236}">
                  <a16:creationId xmlns:a16="http://schemas.microsoft.com/office/drawing/2014/main" id="{603D9B98-3D82-E736-A0CA-0B07E57C3596}"/>
                </a:ext>
              </a:extLst>
            </p:cNvPr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5;p20">
              <a:extLst>
                <a:ext uri="{FF2B5EF4-FFF2-40B4-BE49-F238E27FC236}">
                  <a16:creationId xmlns:a16="http://schemas.microsoft.com/office/drawing/2014/main" id="{44B71F2F-12E6-0898-1E96-A24864F428DF}"/>
                </a:ext>
              </a:extLst>
            </p:cNvPr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6;p20">
              <a:extLst>
                <a:ext uri="{FF2B5EF4-FFF2-40B4-BE49-F238E27FC236}">
                  <a16:creationId xmlns:a16="http://schemas.microsoft.com/office/drawing/2014/main" id="{A37B4538-094C-6A38-4C17-8F24EB17A717}"/>
                </a:ext>
              </a:extLst>
            </p:cNvPr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7;p20">
              <a:extLst>
                <a:ext uri="{FF2B5EF4-FFF2-40B4-BE49-F238E27FC236}">
                  <a16:creationId xmlns:a16="http://schemas.microsoft.com/office/drawing/2014/main" id="{09058D7A-C2DE-568F-ED97-7ED5F3054F19}"/>
                </a:ext>
              </a:extLst>
            </p:cNvPr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8;p20">
              <a:extLst>
                <a:ext uri="{FF2B5EF4-FFF2-40B4-BE49-F238E27FC236}">
                  <a16:creationId xmlns:a16="http://schemas.microsoft.com/office/drawing/2014/main" id="{D30C60EF-A750-DD27-2B72-CC5198DA43A9}"/>
                </a:ext>
              </a:extLst>
            </p:cNvPr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9;p20">
              <a:extLst>
                <a:ext uri="{FF2B5EF4-FFF2-40B4-BE49-F238E27FC236}">
                  <a16:creationId xmlns:a16="http://schemas.microsoft.com/office/drawing/2014/main" id="{16F5B757-6FD0-1AED-4FF9-27ACEE231D94}"/>
                </a:ext>
              </a:extLst>
            </p:cNvPr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20;p20">
            <a:extLst>
              <a:ext uri="{FF2B5EF4-FFF2-40B4-BE49-F238E27FC236}">
                <a16:creationId xmlns:a16="http://schemas.microsoft.com/office/drawing/2014/main" id="{3F495126-D557-5D53-B883-B7A777453B05}"/>
              </a:ext>
            </a:extLst>
          </p:cNvPr>
          <p:cNvGrpSpPr/>
          <p:nvPr/>
        </p:nvGrpSpPr>
        <p:grpSpPr>
          <a:xfrm>
            <a:off x="1912942" y="2395350"/>
            <a:ext cx="6293475" cy="726300"/>
            <a:chOff x="1964700" y="1181900"/>
            <a:chExt cx="6293475" cy="726300"/>
          </a:xfrm>
        </p:grpSpPr>
        <p:grpSp>
          <p:nvGrpSpPr>
            <p:cNvPr id="27" name="Google Shape;321;p20">
              <a:extLst>
                <a:ext uri="{FF2B5EF4-FFF2-40B4-BE49-F238E27FC236}">
                  <a16:creationId xmlns:a16="http://schemas.microsoft.com/office/drawing/2014/main" id="{F924C536-B7CF-B8EA-BB54-60795DBE290B}"/>
                </a:ext>
              </a:extLst>
            </p:cNvPr>
            <p:cNvGrpSpPr/>
            <p:nvPr/>
          </p:nvGrpSpPr>
          <p:grpSpPr>
            <a:xfrm>
              <a:off x="1964700" y="1232905"/>
              <a:ext cx="1022500" cy="624300"/>
              <a:chOff x="1964700" y="1232905"/>
              <a:chExt cx="1022500" cy="624300"/>
            </a:xfrm>
          </p:grpSpPr>
          <p:sp>
            <p:nvSpPr>
              <p:cNvPr id="32" name="Google Shape;322;p20">
                <a:extLst>
                  <a:ext uri="{FF2B5EF4-FFF2-40B4-BE49-F238E27FC236}">
                    <a16:creationId xmlns:a16="http://schemas.microsoft.com/office/drawing/2014/main" id="{1CB7EB6C-6AE3-DCF0-EA13-BBE3920EBEDA}"/>
                  </a:ext>
                </a:extLst>
              </p:cNvPr>
              <p:cNvSpPr/>
              <p:nvPr/>
            </p:nvSpPr>
            <p:spPr>
              <a:xfrm>
                <a:off x="1964700" y="1232905"/>
                <a:ext cx="1022400" cy="62430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" name="Google Shape;323;p20">
                <a:extLst>
                  <a:ext uri="{FF2B5EF4-FFF2-40B4-BE49-F238E27FC236}">
                    <a16:creationId xmlns:a16="http://schemas.microsoft.com/office/drawing/2014/main" id="{BA628847-11AA-4B6D-DD83-52734B52BA3F}"/>
                  </a:ext>
                </a:extLst>
              </p:cNvPr>
              <p:cNvSpPr txBox="1"/>
              <p:nvPr/>
            </p:nvSpPr>
            <p:spPr>
              <a:xfrm>
                <a:off x="2326300" y="1360705"/>
                <a:ext cx="660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30</a:t>
                </a:r>
                <a:r>
                  <a:rPr lang="en-GB" sz="12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%</a:t>
                </a:r>
                <a:endParaRPr sz="12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28" name="Google Shape;324;p20">
              <a:extLst>
                <a:ext uri="{FF2B5EF4-FFF2-40B4-BE49-F238E27FC236}">
                  <a16:creationId xmlns:a16="http://schemas.microsoft.com/office/drawing/2014/main" id="{7BCE3AC8-286D-8D3D-D21B-0C2CC5279D29}"/>
                </a:ext>
              </a:extLst>
            </p:cNvPr>
            <p:cNvSpPr txBox="1"/>
            <p:nvPr/>
          </p:nvSpPr>
          <p:spPr>
            <a:xfrm>
              <a:off x="4211372" y="1306105"/>
              <a:ext cx="1271400" cy="47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SEO/SEM</a:t>
              </a:r>
              <a:endParaRPr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" name="Google Shape;325;p20">
              <a:extLst>
                <a:ext uri="{FF2B5EF4-FFF2-40B4-BE49-F238E27FC236}">
                  <a16:creationId xmlns:a16="http://schemas.microsoft.com/office/drawing/2014/main" id="{70116098-36C5-E4AB-FAE5-E57638E268EE}"/>
                </a:ext>
              </a:extLst>
            </p:cNvPr>
            <p:cNvSpPr txBox="1"/>
            <p:nvPr/>
          </p:nvSpPr>
          <p:spPr>
            <a:xfrm>
              <a:off x="6526275" y="1181900"/>
              <a:ext cx="17319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Position Launch </a:t>
              </a:r>
              <a:r>
                <a:rPr lang="en-US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Strix</a:t>
              </a:r>
              <a:r>
                <a:rPr lang="en-US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as an innovation in Google.</a:t>
              </a:r>
              <a:endParaRPr sz="105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" name="Google Shape;326;p20">
              <a:extLst>
                <a:ext uri="{FF2B5EF4-FFF2-40B4-BE49-F238E27FC236}">
                  <a16:creationId xmlns:a16="http://schemas.microsoft.com/office/drawing/2014/main" id="{BCB8079F-9AEF-3172-95BA-EBB49050A1D5}"/>
                </a:ext>
              </a:extLst>
            </p:cNvPr>
            <p:cNvCxnSpPr>
              <a:cxnSpLocks/>
              <a:stCxn id="33" idx="3"/>
              <a:endCxn id="28" idx="1"/>
            </p:cNvCxnSpPr>
            <p:nvPr/>
          </p:nvCxnSpPr>
          <p:spPr>
            <a:xfrm>
              <a:off x="2987200" y="1545055"/>
              <a:ext cx="1224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27;p20">
              <a:extLst>
                <a:ext uri="{FF2B5EF4-FFF2-40B4-BE49-F238E27FC236}">
                  <a16:creationId xmlns:a16="http://schemas.microsoft.com/office/drawing/2014/main" id="{FE4F71C9-DBBD-BC34-CB18-93CED22EFAE5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5482772" y="1545055"/>
              <a:ext cx="104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" name="Google Shape;328;p20">
            <a:extLst>
              <a:ext uri="{FF2B5EF4-FFF2-40B4-BE49-F238E27FC236}">
                <a16:creationId xmlns:a16="http://schemas.microsoft.com/office/drawing/2014/main" id="{C1F42A6E-D4BD-CC2C-504C-ABC48C2B0500}"/>
              </a:ext>
            </a:extLst>
          </p:cNvPr>
          <p:cNvGrpSpPr/>
          <p:nvPr/>
        </p:nvGrpSpPr>
        <p:grpSpPr>
          <a:xfrm>
            <a:off x="2501292" y="3329324"/>
            <a:ext cx="5705250" cy="832915"/>
            <a:chOff x="2553050" y="2115874"/>
            <a:chExt cx="5705250" cy="832915"/>
          </a:xfrm>
        </p:grpSpPr>
        <p:sp>
          <p:nvSpPr>
            <p:cNvPr id="35" name="Google Shape;329;p20">
              <a:extLst>
                <a:ext uri="{FF2B5EF4-FFF2-40B4-BE49-F238E27FC236}">
                  <a16:creationId xmlns:a16="http://schemas.microsoft.com/office/drawing/2014/main" id="{BAFE93B9-F148-BEDA-7CB8-D2414302AB8F}"/>
                </a:ext>
              </a:extLst>
            </p:cNvPr>
            <p:cNvSpPr txBox="1"/>
            <p:nvPr/>
          </p:nvSpPr>
          <p:spPr>
            <a:xfrm>
              <a:off x="4211372" y="2240076"/>
              <a:ext cx="1271400" cy="47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Site </a:t>
              </a:r>
              <a:r>
                <a:rPr lang="en-GB" sz="1600" b="1" err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Visib</a:t>
              </a:r>
              <a:r>
                <a:rPr lang="en-GB" sz="16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.</a:t>
              </a:r>
              <a:endParaRPr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" name="Google Shape;330;p20">
              <a:extLst>
                <a:ext uri="{FF2B5EF4-FFF2-40B4-BE49-F238E27FC236}">
                  <a16:creationId xmlns:a16="http://schemas.microsoft.com/office/drawing/2014/main" id="{19E8E8AF-B5A7-69FC-C697-27151C9F1961}"/>
                </a:ext>
              </a:extLst>
            </p:cNvPr>
            <p:cNvSpPr txBox="1"/>
            <p:nvPr/>
          </p:nvSpPr>
          <p:spPr>
            <a:xfrm>
              <a:off x="6526400" y="2115874"/>
              <a:ext cx="1731900" cy="832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Always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On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in Banner Home/Banner </a:t>
              </a: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Category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Special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Dates.</a:t>
              </a:r>
              <a:endParaRPr sz="105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4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7" name="Google Shape;331;p20">
              <a:extLst>
                <a:ext uri="{FF2B5EF4-FFF2-40B4-BE49-F238E27FC236}">
                  <a16:creationId xmlns:a16="http://schemas.microsoft.com/office/drawing/2014/main" id="{2EF34560-A060-F764-892F-958912ED9151}"/>
                </a:ext>
              </a:extLst>
            </p:cNvPr>
            <p:cNvGrpSpPr/>
            <p:nvPr/>
          </p:nvGrpSpPr>
          <p:grpSpPr>
            <a:xfrm>
              <a:off x="2553050" y="2166876"/>
              <a:ext cx="1022500" cy="624300"/>
              <a:chOff x="2553050" y="2166876"/>
              <a:chExt cx="1022500" cy="624300"/>
            </a:xfrm>
          </p:grpSpPr>
          <p:sp>
            <p:nvSpPr>
              <p:cNvPr id="40" name="Google Shape;332;p20">
                <a:extLst>
                  <a:ext uri="{FF2B5EF4-FFF2-40B4-BE49-F238E27FC236}">
                    <a16:creationId xmlns:a16="http://schemas.microsoft.com/office/drawing/2014/main" id="{020251D3-F5D5-F4BF-7870-D98E1171528E}"/>
                  </a:ext>
                </a:extLst>
              </p:cNvPr>
              <p:cNvSpPr/>
              <p:nvPr/>
            </p:nvSpPr>
            <p:spPr>
              <a:xfrm>
                <a:off x="2553050" y="2166876"/>
                <a:ext cx="1022400" cy="62430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" name="Google Shape;333;p20">
                <a:extLst>
                  <a:ext uri="{FF2B5EF4-FFF2-40B4-BE49-F238E27FC236}">
                    <a16:creationId xmlns:a16="http://schemas.microsoft.com/office/drawing/2014/main" id="{38898CEF-C8D5-E1FD-5742-2DC55308DD40}"/>
                  </a:ext>
                </a:extLst>
              </p:cNvPr>
              <p:cNvSpPr txBox="1"/>
              <p:nvPr/>
            </p:nvSpPr>
            <p:spPr>
              <a:xfrm>
                <a:off x="2914650" y="2294676"/>
                <a:ext cx="660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30</a:t>
                </a:r>
                <a:r>
                  <a:rPr lang="en-GB" sz="12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%</a:t>
                </a:r>
                <a:endParaRPr sz="12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cxnSp>
          <p:nvCxnSpPr>
            <p:cNvPr id="38" name="Google Shape;334;p20">
              <a:extLst>
                <a:ext uri="{FF2B5EF4-FFF2-40B4-BE49-F238E27FC236}">
                  <a16:creationId xmlns:a16="http://schemas.microsoft.com/office/drawing/2014/main" id="{382CE342-C125-99BD-64F0-3337604B7C5F}"/>
                </a:ext>
              </a:extLst>
            </p:cNvPr>
            <p:cNvCxnSpPr>
              <a:cxnSpLocks/>
              <a:stCxn id="41" idx="3"/>
              <a:endCxn id="35" idx="1"/>
            </p:cNvCxnSpPr>
            <p:nvPr/>
          </p:nvCxnSpPr>
          <p:spPr>
            <a:xfrm>
              <a:off x="3575550" y="2479026"/>
              <a:ext cx="635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35;p20">
              <a:extLst>
                <a:ext uri="{FF2B5EF4-FFF2-40B4-BE49-F238E27FC236}">
                  <a16:creationId xmlns:a16="http://schemas.microsoft.com/office/drawing/2014/main" id="{AF3399B9-AD09-B41A-DFA5-708F81E5DBB2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V="1">
              <a:off x="5482772" y="2479019"/>
              <a:ext cx="889273" cy="7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" name="Google Shape;336;p20">
            <a:extLst>
              <a:ext uri="{FF2B5EF4-FFF2-40B4-BE49-F238E27FC236}">
                <a16:creationId xmlns:a16="http://schemas.microsoft.com/office/drawing/2014/main" id="{E7AD1660-1606-316E-5203-C4A51414800D}"/>
              </a:ext>
            </a:extLst>
          </p:cNvPr>
          <p:cNvGrpSpPr/>
          <p:nvPr/>
        </p:nvGrpSpPr>
        <p:grpSpPr>
          <a:xfrm>
            <a:off x="2501292" y="4263300"/>
            <a:ext cx="5705200" cy="726300"/>
            <a:chOff x="2553050" y="3049850"/>
            <a:chExt cx="5705200" cy="726300"/>
          </a:xfrm>
        </p:grpSpPr>
        <p:sp>
          <p:nvSpPr>
            <p:cNvPr id="43" name="Google Shape;337;p20">
              <a:extLst>
                <a:ext uri="{FF2B5EF4-FFF2-40B4-BE49-F238E27FC236}">
                  <a16:creationId xmlns:a16="http://schemas.microsoft.com/office/drawing/2014/main" id="{3B87842F-85AB-13D4-7AEF-557BEE8A51AE}"/>
                </a:ext>
              </a:extLst>
            </p:cNvPr>
            <p:cNvSpPr txBox="1"/>
            <p:nvPr/>
          </p:nvSpPr>
          <p:spPr>
            <a:xfrm>
              <a:off x="4211372" y="3174048"/>
              <a:ext cx="1271400" cy="47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Social Media</a:t>
              </a:r>
              <a:endParaRPr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" name="Google Shape;338;p20">
              <a:extLst>
                <a:ext uri="{FF2B5EF4-FFF2-40B4-BE49-F238E27FC236}">
                  <a16:creationId xmlns:a16="http://schemas.microsoft.com/office/drawing/2014/main" id="{DA54D420-0B1E-8C36-0B7B-9DF8A20FD0F0}"/>
                </a:ext>
              </a:extLst>
            </p:cNvPr>
            <p:cNvSpPr txBox="1"/>
            <p:nvPr/>
          </p:nvSpPr>
          <p:spPr>
            <a:xfrm>
              <a:off x="6526350" y="3049850"/>
              <a:ext cx="17319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Youtube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is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the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focus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for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social </a:t>
              </a: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media.Best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Traffic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to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CO" sz="105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the</a:t>
              </a:r>
              <a:r>
                <a:rPr lang="es-CO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site.</a:t>
              </a:r>
              <a:endParaRPr lang="es-CO" sz="1050">
                <a:solidFill>
                  <a:schemeClr val="bg1"/>
                </a:solidFill>
                <a:latin typeface="Roboto"/>
                <a:ea typeface="Roboto"/>
                <a:cs typeface="Roboto"/>
              </a:endParaRPr>
            </a:p>
          </p:txBody>
        </p:sp>
        <p:grpSp>
          <p:nvGrpSpPr>
            <p:cNvPr id="45" name="Google Shape;339;p20">
              <a:extLst>
                <a:ext uri="{FF2B5EF4-FFF2-40B4-BE49-F238E27FC236}">
                  <a16:creationId xmlns:a16="http://schemas.microsoft.com/office/drawing/2014/main" id="{8FA23C4D-735A-87EF-CB10-9BB1C9413E9B}"/>
                </a:ext>
              </a:extLst>
            </p:cNvPr>
            <p:cNvGrpSpPr/>
            <p:nvPr/>
          </p:nvGrpSpPr>
          <p:grpSpPr>
            <a:xfrm>
              <a:off x="2553050" y="3100848"/>
              <a:ext cx="1022500" cy="624300"/>
              <a:chOff x="2553050" y="3100848"/>
              <a:chExt cx="1022500" cy="624300"/>
            </a:xfrm>
          </p:grpSpPr>
          <p:sp>
            <p:nvSpPr>
              <p:cNvPr id="48" name="Google Shape;340;p20">
                <a:extLst>
                  <a:ext uri="{FF2B5EF4-FFF2-40B4-BE49-F238E27FC236}">
                    <a16:creationId xmlns:a16="http://schemas.microsoft.com/office/drawing/2014/main" id="{575F68C9-8BFC-EAF4-8BE6-C9E6560DB97B}"/>
                  </a:ext>
                </a:extLst>
              </p:cNvPr>
              <p:cNvSpPr/>
              <p:nvPr/>
            </p:nvSpPr>
            <p:spPr>
              <a:xfrm>
                <a:off x="2553050" y="3100848"/>
                <a:ext cx="1022400" cy="62430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" name="Google Shape;341;p20">
                <a:extLst>
                  <a:ext uri="{FF2B5EF4-FFF2-40B4-BE49-F238E27FC236}">
                    <a16:creationId xmlns:a16="http://schemas.microsoft.com/office/drawing/2014/main" id="{1AC93A6D-FB07-B974-F153-59423A2ED01D}"/>
                  </a:ext>
                </a:extLst>
              </p:cNvPr>
              <p:cNvSpPr txBox="1"/>
              <p:nvPr/>
            </p:nvSpPr>
            <p:spPr>
              <a:xfrm>
                <a:off x="2914650" y="3228648"/>
                <a:ext cx="660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25</a:t>
                </a:r>
                <a:r>
                  <a:rPr lang="en-GB" sz="12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%</a:t>
                </a:r>
                <a:endParaRPr sz="12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cxnSp>
          <p:nvCxnSpPr>
            <p:cNvPr id="46" name="Google Shape;342;p20">
              <a:extLst>
                <a:ext uri="{FF2B5EF4-FFF2-40B4-BE49-F238E27FC236}">
                  <a16:creationId xmlns:a16="http://schemas.microsoft.com/office/drawing/2014/main" id="{089F332A-A5C7-5503-66D7-887FBBE418A6}"/>
                </a:ext>
              </a:extLst>
            </p:cNvPr>
            <p:cNvCxnSpPr>
              <a:cxnSpLocks/>
              <a:stCxn id="49" idx="3"/>
              <a:endCxn id="43" idx="1"/>
            </p:cNvCxnSpPr>
            <p:nvPr/>
          </p:nvCxnSpPr>
          <p:spPr>
            <a:xfrm>
              <a:off x="3575550" y="3412998"/>
              <a:ext cx="635822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343;p20">
              <a:extLst>
                <a:ext uri="{FF2B5EF4-FFF2-40B4-BE49-F238E27FC236}">
                  <a16:creationId xmlns:a16="http://schemas.microsoft.com/office/drawing/2014/main" id="{7781A172-56EC-91BC-82D5-546AB9353F25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>
            <a:xfrm>
              <a:off x="5482772" y="3412998"/>
              <a:ext cx="1043578" cy="2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" name="Google Shape;344;p20">
            <a:extLst>
              <a:ext uri="{FF2B5EF4-FFF2-40B4-BE49-F238E27FC236}">
                <a16:creationId xmlns:a16="http://schemas.microsoft.com/office/drawing/2014/main" id="{38AE181E-6C82-01C6-223A-89CBE95CB3A1}"/>
              </a:ext>
            </a:extLst>
          </p:cNvPr>
          <p:cNvGrpSpPr/>
          <p:nvPr/>
        </p:nvGrpSpPr>
        <p:grpSpPr>
          <a:xfrm>
            <a:off x="1912942" y="5197275"/>
            <a:ext cx="6293675" cy="726300"/>
            <a:chOff x="1964700" y="3983825"/>
            <a:chExt cx="6293675" cy="726300"/>
          </a:xfrm>
        </p:grpSpPr>
        <p:sp>
          <p:nvSpPr>
            <p:cNvPr id="51" name="Google Shape;345;p20">
              <a:extLst>
                <a:ext uri="{FF2B5EF4-FFF2-40B4-BE49-F238E27FC236}">
                  <a16:creationId xmlns:a16="http://schemas.microsoft.com/office/drawing/2014/main" id="{3D8C8939-B340-B7B3-DFD3-D329C7D1F3A3}"/>
                </a:ext>
              </a:extLst>
            </p:cNvPr>
            <p:cNvSpPr txBox="1"/>
            <p:nvPr/>
          </p:nvSpPr>
          <p:spPr>
            <a:xfrm>
              <a:off x="4211372" y="4108019"/>
              <a:ext cx="1271400" cy="47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CRM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" name="Google Shape;346;p20">
              <a:extLst>
                <a:ext uri="{FF2B5EF4-FFF2-40B4-BE49-F238E27FC236}">
                  <a16:creationId xmlns:a16="http://schemas.microsoft.com/office/drawing/2014/main" id="{521529C7-54C6-CF69-20D5-666110205414}"/>
                </a:ext>
              </a:extLst>
            </p:cNvPr>
            <p:cNvSpPr txBox="1"/>
            <p:nvPr/>
          </p:nvSpPr>
          <p:spPr>
            <a:xfrm>
              <a:off x="6526475" y="3983825"/>
              <a:ext cx="17319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5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High price ticket purchase. </a:t>
              </a:r>
              <a:endParaRPr lang="en-US" sz="1050">
                <a:solidFill>
                  <a:schemeClr val="bg1"/>
                </a:solidFill>
                <a:latin typeface="Roboto"/>
                <a:ea typeface="Roboto"/>
                <a:cs typeface="Roboto"/>
              </a:endParaRPr>
            </a:p>
          </p:txBody>
        </p:sp>
        <p:grpSp>
          <p:nvGrpSpPr>
            <p:cNvPr id="53" name="Google Shape;347;p20">
              <a:extLst>
                <a:ext uri="{FF2B5EF4-FFF2-40B4-BE49-F238E27FC236}">
                  <a16:creationId xmlns:a16="http://schemas.microsoft.com/office/drawing/2014/main" id="{FA60F724-F722-CFB7-9CA9-CE95D2EEE69C}"/>
                </a:ext>
              </a:extLst>
            </p:cNvPr>
            <p:cNvGrpSpPr/>
            <p:nvPr/>
          </p:nvGrpSpPr>
          <p:grpSpPr>
            <a:xfrm>
              <a:off x="1964700" y="4034819"/>
              <a:ext cx="1022500" cy="624300"/>
              <a:chOff x="1964700" y="4034819"/>
              <a:chExt cx="1022500" cy="624300"/>
            </a:xfrm>
          </p:grpSpPr>
          <p:sp>
            <p:nvSpPr>
              <p:cNvPr id="56" name="Google Shape;348;p20">
                <a:extLst>
                  <a:ext uri="{FF2B5EF4-FFF2-40B4-BE49-F238E27FC236}">
                    <a16:creationId xmlns:a16="http://schemas.microsoft.com/office/drawing/2014/main" id="{E849C69F-78FC-DEA1-41A1-A2D960BFA168}"/>
                  </a:ext>
                </a:extLst>
              </p:cNvPr>
              <p:cNvSpPr/>
              <p:nvPr/>
            </p:nvSpPr>
            <p:spPr>
              <a:xfrm>
                <a:off x="1964700" y="4034819"/>
                <a:ext cx="1022400" cy="62430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49;p20">
                <a:extLst>
                  <a:ext uri="{FF2B5EF4-FFF2-40B4-BE49-F238E27FC236}">
                    <a16:creationId xmlns:a16="http://schemas.microsoft.com/office/drawing/2014/main" id="{D276B2BE-D732-6FF4-F36C-0BDBD21B5BD2}"/>
                  </a:ext>
                </a:extLst>
              </p:cNvPr>
              <p:cNvSpPr txBox="1"/>
              <p:nvPr/>
            </p:nvSpPr>
            <p:spPr>
              <a:xfrm>
                <a:off x="2326300" y="4162619"/>
                <a:ext cx="6609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15</a:t>
                </a:r>
                <a:r>
                  <a:rPr lang="en-GB" sz="16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%</a:t>
                </a:r>
                <a:endParaRPr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cxnSp>
          <p:nvCxnSpPr>
            <p:cNvPr id="54" name="Google Shape;350;p20">
              <a:extLst>
                <a:ext uri="{FF2B5EF4-FFF2-40B4-BE49-F238E27FC236}">
                  <a16:creationId xmlns:a16="http://schemas.microsoft.com/office/drawing/2014/main" id="{F1654CFC-6053-BB97-C12A-20AEA5AF6608}"/>
                </a:ext>
              </a:extLst>
            </p:cNvPr>
            <p:cNvCxnSpPr>
              <a:cxnSpLocks/>
              <a:stCxn id="57" idx="3"/>
              <a:endCxn id="51" idx="1"/>
            </p:cNvCxnSpPr>
            <p:nvPr/>
          </p:nvCxnSpPr>
          <p:spPr>
            <a:xfrm>
              <a:off x="2987200" y="4346969"/>
              <a:ext cx="1224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351;p20">
              <a:extLst>
                <a:ext uri="{FF2B5EF4-FFF2-40B4-BE49-F238E27FC236}">
                  <a16:creationId xmlns:a16="http://schemas.microsoft.com/office/drawing/2014/main" id="{D564F198-7D39-CBEA-E1D9-8F42D7D37C7B}"/>
                </a:ext>
              </a:extLst>
            </p:cNvPr>
            <p:cNvCxnSpPr>
              <a:cxnSpLocks/>
              <a:stCxn id="51" idx="3"/>
              <a:endCxn id="52" idx="1"/>
            </p:cNvCxnSpPr>
            <p:nvPr/>
          </p:nvCxnSpPr>
          <p:spPr>
            <a:xfrm>
              <a:off x="5482772" y="4346969"/>
              <a:ext cx="1043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2" name="Google Shape;301;p20">
            <a:extLst>
              <a:ext uri="{FF2B5EF4-FFF2-40B4-BE49-F238E27FC236}">
                <a16:creationId xmlns:a16="http://schemas.microsoft.com/office/drawing/2014/main" id="{3CC06456-0B32-FDE4-DE04-D34844190D9F}"/>
              </a:ext>
            </a:extLst>
          </p:cNvPr>
          <p:cNvSpPr/>
          <p:nvPr/>
        </p:nvSpPr>
        <p:spPr>
          <a:xfrm>
            <a:off x="-364544" y="2697577"/>
            <a:ext cx="2736300" cy="2736300"/>
          </a:xfrm>
          <a:prstGeom prst="blockArc">
            <a:avLst>
              <a:gd name="adj1" fmla="val 16172824"/>
              <a:gd name="adj2" fmla="val 19589910"/>
              <a:gd name="adj3" fmla="val 140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303;p20">
            <a:extLst>
              <a:ext uri="{FF2B5EF4-FFF2-40B4-BE49-F238E27FC236}">
                <a16:creationId xmlns:a16="http://schemas.microsoft.com/office/drawing/2014/main" id="{D6D5D2F0-B4EC-29C2-FCEC-0D37F045CB4C}"/>
              </a:ext>
            </a:extLst>
          </p:cNvPr>
          <p:cNvSpPr/>
          <p:nvPr/>
        </p:nvSpPr>
        <p:spPr>
          <a:xfrm rot="5400000">
            <a:off x="-364477" y="2697597"/>
            <a:ext cx="2736300" cy="2736300"/>
          </a:xfrm>
          <a:prstGeom prst="blockArc">
            <a:avLst>
              <a:gd name="adj1" fmla="val 16172824"/>
              <a:gd name="adj2" fmla="val 17934642"/>
              <a:gd name="adj3" fmla="val 1393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304;p20">
            <a:extLst>
              <a:ext uri="{FF2B5EF4-FFF2-40B4-BE49-F238E27FC236}">
                <a16:creationId xmlns:a16="http://schemas.microsoft.com/office/drawing/2014/main" id="{ABA4D24D-B0B6-0F92-875A-DEABD2F0421D}"/>
              </a:ext>
            </a:extLst>
          </p:cNvPr>
          <p:cNvSpPr/>
          <p:nvPr/>
        </p:nvSpPr>
        <p:spPr>
          <a:xfrm rot="8100000">
            <a:off x="-364287" y="2697660"/>
            <a:ext cx="2736079" cy="2736079"/>
          </a:xfrm>
          <a:prstGeom prst="blockArc">
            <a:avLst>
              <a:gd name="adj1" fmla="val 15195904"/>
              <a:gd name="adj2" fmla="val 18949116"/>
              <a:gd name="adj3" fmla="val 1409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302;p20">
            <a:extLst>
              <a:ext uri="{FF2B5EF4-FFF2-40B4-BE49-F238E27FC236}">
                <a16:creationId xmlns:a16="http://schemas.microsoft.com/office/drawing/2014/main" id="{34B55AF6-596C-ECF8-9D79-6EBF959B0921}"/>
              </a:ext>
            </a:extLst>
          </p:cNvPr>
          <p:cNvSpPr/>
          <p:nvPr/>
        </p:nvSpPr>
        <p:spPr>
          <a:xfrm rot="2700000">
            <a:off x="-364286" y="2676602"/>
            <a:ext cx="2736079" cy="2736079"/>
          </a:xfrm>
          <a:prstGeom prst="blockArc">
            <a:avLst>
              <a:gd name="adj1" fmla="val 16826672"/>
              <a:gd name="adj2" fmla="val 18949116"/>
              <a:gd name="adj3" fmla="val 140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Cerrar llave 1080">
            <a:extLst>
              <a:ext uri="{FF2B5EF4-FFF2-40B4-BE49-F238E27FC236}">
                <a16:creationId xmlns:a16="http://schemas.microsoft.com/office/drawing/2014/main" id="{4C279A66-247B-A911-F704-9DB8BE021686}"/>
              </a:ext>
            </a:extLst>
          </p:cNvPr>
          <p:cNvSpPr/>
          <p:nvPr/>
        </p:nvSpPr>
        <p:spPr>
          <a:xfrm>
            <a:off x="8170092" y="3855240"/>
            <a:ext cx="906260" cy="1656794"/>
          </a:xfrm>
          <a:prstGeom prst="rightBrac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文字版面配置區 1">
            <a:extLst>
              <a:ext uri="{FF2B5EF4-FFF2-40B4-BE49-F238E27FC236}">
                <a16:creationId xmlns:a16="http://schemas.microsoft.com/office/drawing/2014/main" id="{BB86CCA7-49BC-6869-0BF7-5306C4E1A5A5}"/>
              </a:ext>
            </a:extLst>
          </p:cNvPr>
          <p:cNvSpPr txBox="1">
            <a:spLocks/>
          </p:cNvSpPr>
          <p:nvPr/>
        </p:nvSpPr>
        <p:spPr>
          <a:xfrm>
            <a:off x="185910" y="128347"/>
            <a:ext cx="7181220" cy="47773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indent="0" algn="ctr" defTabSz="600665">
              <a:spcBef>
                <a:spcPct val="20000"/>
              </a:spcBef>
              <a:buFontTx/>
              <a:buNone/>
              <a:defRPr kumimoji="0" lang="zh-TW" altLang="en-US" sz="3587" b="0" i="0" u="none" strike="noStrike" cap="none" spc="0" normalizeH="0" baseline="0" dirty="0">
                <a:ln w="412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de Gothic LT Pro Bold" panose="020B0803040303020004" pitchFamily="34" charset="0"/>
                <a:ea typeface="Roboto" panose="02000000000000000000" pitchFamily="2" charset="0"/>
                <a:cs typeface="+mj-cs"/>
              </a:defRPr>
            </a:lvl1pPr>
            <a:lvl2pPr marL="488041" indent="-187708" defTabSz="600665">
              <a:spcBef>
                <a:spcPct val="20000"/>
              </a:spcBef>
              <a:buFont typeface="Arial" pitchFamily="34" charset="0"/>
              <a:buChar char="–"/>
              <a:defRPr sz="1794"/>
            </a:lvl2pPr>
            <a:lvl3pPr marL="750831" indent="-150166" defTabSz="600665">
              <a:spcBef>
                <a:spcPct val="20000"/>
              </a:spcBef>
              <a:buFont typeface="Arial" pitchFamily="34" charset="0"/>
              <a:buChar char="•"/>
              <a:defRPr sz="1594"/>
            </a:lvl3pPr>
            <a:lvl4pPr marL="1051164" indent="-150166" defTabSz="600665">
              <a:spcBef>
                <a:spcPct val="20000"/>
              </a:spcBef>
              <a:buFont typeface="Arial" pitchFamily="34" charset="0"/>
              <a:buChar char="–"/>
              <a:defRPr sz="1329"/>
            </a:lvl4pPr>
            <a:lvl5pPr marL="1351496" indent="-150166" defTabSz="600665">
              <a:spcBef>
                <a:spcPct val="20000"/>
              </a:spcBef>
              <a:buFont typeface="Arial" pitchFamily="34" charset="0"/>
              <a:buChar char="»"/>
              <a:defRPr sz="1329"/>
            </a:lvl5pPr>
            <a:lvl6pPr marL="1651828" indent="-150166" defTabSz="600665">
              <a:spcBef>
                <a:spcPct val="20000"/>
              </a:spcBef>
              <a:buFont typeface="Arial" pitchFamily="34" charset="0"/>
              <a:buChar char="•"/>
              <a:defRPr sz="1329"/>
            </a:lvl6pPr>
            <a:lvl7pPr marL="1952161" indent="-150166" defTabSz="600665">
              <a:spcBef>
                <a:spcPct val="20000"/>
              </a:spcBef>
              <a:buFont typeface="Arial" pitchFamily="34" charset="0"/>
              <a:buChar char="•"/>
              <a:defRPr sz="1329"/>
            </a:lvl7pPr>
            <a:lvl8pPr marL="2252494" indent="-150166" defTabSz="600665">
              <a:spcBef>
                <a:spcPct val="20000"/>
              </a:spcBef>
              <a:buFont typeface="Arial" pitchFamily="34" charset="0"/>
              <a:buChar char="•"/>
              <a:defRPr sz="1329"/>
            </a:lvl8pPr>
            <a:lvl9pPr marL="2552827" indent="-150166" defTabSz="600665">
              <a:spcBef>
                <a:spcPct val="20000"/>
              </a:spcBef>
              <a:buFont typeface="Arial" pitchFamily="34" charset="0"/>
              <a:buChar char="•"/>
              <a:defRPr sz="1329"/>
            </a:lvl9pPr>
          </a:lstStyle>
          <a:p>
            <a:pPr algn="l"/>
            <a:r>
              <a:rPr lang="es-CO" altLang="zh-TW" sz="3550">
                <a:latin typeface="Trade Gothic LT Pro Bold"/>
                <a:ea typeface="Roboto"/>
              </a:rPr>
              <a:t>POINT CO</a:t>
            </a:r>
            <a:r>
              <a:rPr lang="es-CO" altLang="zh-TW" sz="3550" dirty="0">
                <a:latin typeface="Trade Gothic LT Pro Bold"/>
                <a:ea typeface="Roboto"/>
              </a:rPr>
              <a:t> -MARKETING</a:t>
            </a:r>
            <a:endParaRPr lang="en-US" altLang="zh-TW" dirty="0"/>
          </a:p>
        </p:txBody>
      </p:sp>
      <p:pic>
        <p:nvPicPr>
          <p:cNvPr id="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95722B-A850-66D5-7371-CBB3F74CD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13" y="976749"/>
            <a:ext cx="2946703" cy="826774"/>
          </a:xfrm>
          <a:prstGeom prst="rect">
            <a:avLst/>
          </a:prstGeom>
        </p:spPr>
      </p:pic>
      <p:pic>
        <p:nvPicPr>
          <p:cNvPr id="6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839CA01-8EDA-7465-CF05-75C47F016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049" y="4117050"/>
            <a:ext cx="3464011" cy="11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602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4DF6DF9-2009-B6D7-A93E-F902EC6BB008}"/>
              </a:ext>
            </a:extLst>
          </p:cNvPr>
          <p:cNvSpPr txBox="1"/>
          <p:nvPr/>
        </p:nvSpPr>
        <p:spPr>
          <a:xfrm>
            <a:off x="1744413" y="3198167"/>
            <a:ext cx="870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>
                <a:solidFill>
                  <a:schemeClr val="bg1"/>
                </a:solidFill>
              </a:rPr>
              <a:t>¡</a:t>
            </a:r>
            <a:r>
              <a:rPr lang="es-CO" sz="2400" b="1" err="1">
                <a:solidFill>
                  <a:schemeClr val="bg1"/>
                </a:solidFill>
              </a:rPr>
              <a:t>Thank</a:t>
            </a:r>
            <a:r>
              <a:rPr lang="es-CO" sz="2400" b="1">
                <a:solidFill>
                  <a:schemeClr val="bg1"/>
                </a:solidFill>
              </a:rPr>
              <a:t> you!</a:t>
            </a:r>
            <a:endParaRPr lang="es-C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50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2">
            <a:extLst>
              <a:ext uri="{FF2B5EF4-FFF2-40B4-BE49-F238E27FC236}">
                <a16:creationId xmlns:a16="http://schemas.microsoft.com/office/drawing/2014/main" id="{0C3C5216-BB96-7F49-9A1F-F49126BC75F0}"/>
              </a:ext>
            </a:extLst>
          </p:cNvPr>
          <p:cNvSpPr/>
          <p:nvPr/>
        </p:nvSpPr>
        <p:spPr>
          <a:xfrm>
            <a:off x="156661" y="1516475"/>
            <a:ext cx="2895706" cy="2315503"/>
          </a:xfrm>
          <a:prstGeom prst="rect">
            <a:avLst/>
          </a:prstGeom>
          <a:solidFill>
            <a:schemeClr val="tx1">
              <a:alpha val="78000"/>
            </a:schemeClr>
          </a:solidFill>
          <a:ln w="15875">
            <a:gradFill flip="none" rotWithShape="1">
              <a:gsLst>
                <a:gs pos="0">
                  <a:srgbClr val="4235EB"/>
                </a:gs>
                <a:gs pos="100000">
                  <a:srgbClr val="FF339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744" tIns="30372" rIns="60744" bIns="30372" rtlCol="0" anchor="ctr"/>
          <a:lstStyle/>
          <a:p>
            <a:pPr algn="ctr"/>
            <a:r>
              <a:rPr lang="en-US" altLang="zh-TW" sz="2126" b="1">
                <a:latin typeface="Trade Gothic LT Pro Bold" panose="020B0803040303020004" pitchFamily="34" charset="0"/>
                <a:ea typeface="Roboto Condensed" pitchFamily="2" charset="0"/>
              </a:rPr>
              <a:t>The solid leader </a:t>
            </a:r>
          </a:p>
          <a:p>
            <a:pPr algn="ctr"/>
            <a:r>
              <a:rPr lang="en-US" altLang="zh-TW" sz="2126" b="1">
                <a:latin typeface="Trade Gothic LT Pro Bold" panose="020B0803040303020004" pitchFamily="34" charset="0"/>
                <a:ea typeface="Roboto Condensed" pitchFamily="2" charset="0"/>
              </a:rPr>
              <a:t>in thin &amp; light category </a:t>
            </a:r>
          </a:p>
          <a:p>
            <a:pPr algn="ctr"/>
            <a:endParaRPr lang="en-US" altLang="zh-TW" sz="1594">
              <a:latin typeface="Roboto Condensed" pitchFamily="2" charset="0"/>
              <a:ea typeface="Roboto Condensed" pitchFamily="2" charset="0"/>
            </a:endParaRPr>
          </a:p>
          <a:p>
            <a:pPr algn="ctr"/>
            <a:r>
              <a:rPr lang="en-US" altLang="zh-TW" sz="1594" b="1">
                <a:solidFill>
                  <a:srgbClr val="FFFF00"/>
                </a:solidFill>
                <a:latin typeface="Roboto Condensed" pitchFamily="2" charset="0"/>
                <a:ea typeface="Roboto Condensed" pitchFamily="2" charset="0"/>
              </a:rPr>
              <a:t>Stylish Thin &amp; Light Design with Uncompromised Performance</a:t>
            </a:r>
          </a:p>
          <a:p>
            <a:pPr algn="ctr"/>
            <a:r>
              <a:rPr lang="en-US" altLang="zh-TW" sz="1594">
                <a:solidFill>
                  <a:schemeClr val="bg1">
                    <a:lumMod val="85000"/>
                  </a:schemeClr>
                </a:solidFill>
                <a:latin typeface="Roboto Condensed" pitchFamily="2" charset="0"/>
                <a:ea typeface="Roboto Condensed" pitchFamily="2" charset="0"/>
              </a:rPr>
              <a:t>Upgraded thermal design; </a:t>
            </a:r>
            <a:r>
              <a:rPr lang="en-US" altLang="zh-TW" sz="1594" err="1">
                <a:solidFill>
                  <a:schemeClr val="bg1">
                    <a:lumMod val="85000"/>
                  </a:schemeClr>
                </a:solidFill>
                <a:latin typeface="Roboto Condensed" pitchFamily="2" charset="0"/>
                <a:ea typeface="Roboto Condensed" pitchFamily="2" charset="0"/>
              </a:rPr>
              <a:t>AniMe</a:t>
            </a:r>
            <a:r>
              <a:rPr lang="en-US" altLang="zh-TW" sz="1594">
                <a:solidFill>
                  <a:schemeClr val="bg1">
                    <a:lumMod val="85000"/>
                  </a:schemeClr>
                </a:solidFill>
                <a:latin typeface="Roboto Condensed" pitchFamily="2" charset="0"/>
                <a:ea typeface="Roboto Condensed" pitchFamily="2" charset="0"/>
              </a:rPr>
              <a:t> Matrix™ on 16” model; new 14” ROG Nebula HDR mini LED</a:t>
            </a:r>
          </a:p>
        </p:txBody>
      </p:sp>
      <p:sp>
        <p:nvSpPr>
          <p:cNvPr id="21" name="矩形 5">
            <a:extLst>
              <a:ext uri="{FF2B5EF4-FFF2-40B4-BE49-F238E27FC236}">
                <a16:creationId xmlns:a16="http://schemas.microsoft.com/office/drawing/2014/main" id="{E0B9805A-6B16-8C56-E31E-5A6E9E6E5D6A}"/>
              </a:ext>
            </a:extLst>
          </p:cNvPr>
          <p:cNvSpPr/>
          <p:nvPr/>
        </p:nvSpPr>
        <p:spPr>
          <a:xfrm>
            <a:off x="3172299" y="1516475"/>
            <a:ext cx="2895706" cy="2315503"/>
          </a:xfrm>
          <a:prstGeom prst="rect">
            <a:avLst/>
          </a:prstGeom>
          <a:solidFill>
            <a:schemeClr val="tx1">
              <a:alpha val="71000"/>
            </a:schemeClr>
          </a:solidFill>
          <a:ln w="15875">
            <a:gradFill flip="none" rotWithShape="1">
              <a:gsLst>
                <a:gs pos="0">
                  <a:srgbClr val="4235EB"/>
                </a:gs>
                <a:gs pos="100000">
                  <a:srgbClr val="FF339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744" tIns="30372" rIns="60744" bIns="30372" rtlCol="0" anchor="ctr"/>
          <a:lstStyle/>
          <a:p>
            <a:pPr algn="ctr"/>
            <a:r>
              <a:rPr lang="en-US" altLang="zh-TW" sz="2126" b="1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ROG core gaming competence</a:t>
            </a:r>
            <a:endParaRPr lang="zh-TW" altLang="en-US" sz="2126" b="1">
              <a:solidFill>
                <a:schemeClr val="bg1"/>
              </a:solidFill>
              <a:latin typeface="Roboto Condensed" pitchFamily="2" charset="0"/>
            </a:endParaRPr>
          </a:p>
          <a:p>
            <a:pPr algn="ctr"/>
            <a:endParaRPr lang="en-US" altLang="zh-TW" sz="1594">
              <a:latin typeface="Roboto Condensed" pitchFamily="2" charset="0"/>
              <a:ea typeface="Roboto Condensed" pitchFamily="2" charset="0"/>
            </a:endParaRPr>
          </a:p>
          <a:p>
            <a:pPr algn="ctr"/>
            <a:r>
              <a:rPr lang="en-US" altLang="zh-TW" sz="1594" b="1">
                <a:solidFill>
                  <a:srgbClr val="FFFF00"/>
                </a:solidFill>
                <a:latin typeface="Roboto Condensed" pitchFamily="2" charset="0"/>
                <a:ea typeface="Roboto Condensed" pitchFamily="2" charset="0"/>
              </a:rPr>
              <a:t>Mobile Gaming Workstation</a:t>
            </a:r>
          </a:p>
          <a:p>
            <a:pPr algn="ctr"/>
            <a:r>
              <a:rPr lang="en-US" altLang="zh-TW" sz="1594">
                <a:solidFill>
                  <a:schemeClr val="bg1">
                    <a:lumMod val="85000"/>
                  </a:schemeClr>
                </a:solidFill>
                <a:latin typeface="Roboto Condensed" pitchFamily="2" charset="0"/>
                <a:ea typeface="Roboto Condensed" pitchFamily="2" charset="0"/>
              </a:rPr>
              <a:t>Powerful 175W next gen GPUs x upgraded thermal design x new 18” big Nebula Display</a:t>
            </a:r>
            <a:endParaRPr lang="zh-TW" altLang="en-US" sz="1594">
              <a:solidFill>
                <a:schemeClr val="bg1">
                  <a:lumMod val="85000"/>
                </a:schemeClr>
              </a:solidFill>
              <a:latin typeface="Roboto Condensed" pitchFamily="2" charset="0"/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2C0B78F9-D5E9-8071-5EB5-0834E91772F5}"/>
              </a:ext>
            </a:extLst>
          </p:cNvPr>
          <p:cNvSpPr/>
          <p:nvPr/>
        </p:nvSpPr>
        <p:spPr>
          <a:xfrm>
            <a:off x="6187936" y="1516475"/>
            <a:ext cx="2895706" cy="2315503"/>
          </a:xfrm>
          <a:prstGeom prst="rect">
            <a:avLst/>
          </a:prstGeom>
          <a:solidFill>
            <a:schemeClr val="tx1">
              <a:alpha val="71000"/>
            </a:schemeClr>
          </a:solidFill>
          <a:ln w="15875">
            <a:gradFill flip="none" rotWithShape="1">
              <a:gsLst>
                <a:gs pos="0">
                  <a:srgbClr val="4235EB"/>
                </a:gs>
                <a:gs pos="100000">
                  <a:srgbClr val="FF339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744" tIns="30372" rIns="60744" bIns="30372" rtlCol="0" anchor="ctr"/>
          <a:lstStyle/>
          <a:p>
            <a:pPr algn="ctr"/>
            <a:r>
              <a:rPr lang="en-US" altLang="zh-TW" sz="2126" b="1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Expand to new territory with 2 in 1 innovation</a:t>
            </a:r>
            <a:endParaRPr lang="zh-TW" altLang="en-US" sz="2126" b="1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  <a:p>
            <a:pPr algn="ctr"/>
            <a:r>
              <a:rPr lang="en-US" altLang="zh-TW" sz="2126" b="1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</a:t>
            </a:r>
          </a:p>
          <a:p>
            <a:pPr algn="ctr"/>
            <a:r>
              <a:rPr lang="en-US" altLang="zh-TW" sz="1594" b="1">
                <a:solidFill>
                  <a:srgbClr val="FFFF00"/>
                </a:solidFill>
                <a:latin typeface="Roboto Condensed" pitchFamily="2" charset="0"/>
                <a:ea typeface="Roboto Condensed" pitchFamily="2" charset="0"/>
              </a:rPr>
              <a:t>The Most Powerful 2-in-1</a:t>
            </a:r>
          </a:p>
          <a:p>
            <a:pPr algn="ctr"/>
            <a:r>
              <a:rPr lang="en-US" altLang="zh-TW" sz="1594">
                <a:solidFill>
                  <a:schemeClr val="bg1">
                    <a:lumMod val="85000"/>
                  </a:schemeClr>
                </a:solidFill>
                <a:latin typeface="Roboto Condensed" pitchFamily="2" charset="0"/>
                <a:ea typeface="Roboto Condensed" pitchFamily="2" charset="0"/>
              </a:rPr>
              <a:t>Brand new chassis design; </a:t>
            </a:r>
          </a:p>
          <a:p>
            <a:pPr algn="ctr"/>
            <a:r>
              <a:rPr lang="en-US" altLang="zh-TW" sz="1594">
                <a:solidFill>
                  <a:schemeClr val="bg1">
                    <a:lumMod val="85000"/>
                  </a:schemeClr>
                </a:solidFill>
                <a:latin typeface="Roboto Condensed" pitchFamily="2" charset="0"/>
                <a:ea typeface="Roboto Condensed" pitchFamily="2" charset="0"/>
              </a:rPr>
              <a:t>new fashion collaboration</a:t>
            </a:r>
            <a:endParaRPr lang="zh-TW" altLang="en-US" sz="1594">
              <a:solidFill>
                <a:schemeClr val="bg1">
                  <a:lumMod val="85000"/>
                </a:schemeClr>
              </a:solidFill>
              <a:latin typeface="Roboto Condensed" pitchFamily="2" charset="0"/>
            </a:endParaRPr>
          </a:p>
        </p:txBody>
      </p:sp>
      <p:sp>
        <p:nvSpPr>
          <p:cNvPr id="23" name="矩形 7">
            <a:extLst>
              <a:ext uri="{FF2B5EF4-FFF2-40B4-BE49-F238E27FC236}">
                <a16:creationId xmlns:a16="http://schemas.microsoft.com/office/drawing/2014/main" id="{D7CB345C-3E66-6AD5-E22E-4E4236037F14}"/>
              </a:ext>
            </a:extLst>
          </p:cNvPr>
          <p:cNvSpPr/>
          <p:nvPr/>
        </p:nvSpPr>
        <p:spPr>
          <a:xfrm>
            <a:off x="9203574" y="1516475"/>
            <a:ext cx="2895706" cy="2315503"/>
          </a:xfrm>
          <a:prstGeom prst="rect">
            <a:avLst/>
          </a:prstGeom>
          <a:solidFill>
            <a:schemeClr val="tx1">
              <a:alpha val="71000"/>
            </a:schemeClr>
          </a:solidFill>
          <a:ln w="15875">
            <a:gradFill flip="none" rotWithShape="1">
              <a:gsLst>
                <a:gs pos="0">
                  <a:srgbClr val="4235EB"/>
                </a:gs>
                <a:gs pos="100000">
                  <a:srgbClr val="FF3399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744" tIns="30372" rIns="60744" bIns="30372" rtlCol="0" anchor="ctr"/>
          <a:lstStyle/>
          <a:p>
            <a:pPr algn="ctr"/>
            <a:r>
              <a:rPr lang="en-US" altLang="zh-TW" sz="2391" b="1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Main volume driver</a:t>
            </a:r>
          </a:p>
          <a:p>
            <a:pPr algn="ctr"/>
            <a:endParaRPr lang="en-US" altLang="zh-TW" sz="1860">
              <a:latin typeface="Roboto Condensed" pitchFamily="2" charset="0"/>
              <a:ea typeface="Roboto Condensed" pitchFamily="2" charset="0"/>
            </a:endParaRPr>
          </a:p>
          <a:p>
            <a:pPr algn="ctr"/>
            <a:r>
              <a:rPr lang="en-US" altLang="zh-TW" sz="1594" b="1">
                <a:solidFill>
                  <a:srgbClr val="FFFF00"/>
                </a:solidFill>
                <a:latin typeface="Roboto Condensed" pitchFamily="2" charset="0"/>
                <a:ea typeface="Roboto Condensed" pitchFamily="2" charset="0"/>
              </a:rPr>
              <a:t>Durable &amp; Trustworthy</a:t>
            </a:r>
          </a:p>
          <a:p>
            <a:pPr algn="ctr"/>
            <a:r>
              <a:rPr lang="en-US" altLang="zh-TW" sz="1594">
                <a:solidFill>
                  <a:schemeClr val="bg1">
                    <a:lumMod val="85000"/>
                  </a:schemeClr>
                </a:solidFill>
                <a:latin typeface="Roboto Condensed" pitchFamily="2" charset="0"/>
                <a:ea typeface="Roboto Condensed" pitchFamily="2" charset="0"/>
              </a:rPr>
              <a:t>First A+A TUF Gaming; premium 16” display now on TUF product line</a:t>
            </a:r>
            <a:endParaRPr lang="zh-TW" altLang="en-US" sz="1594">
              <a:solidFill>
                <a:schemeClr val="bg1">
                  <a:lumMod val="85000"/>
                </a:schemeClr>
              </a:solidFill>
              <a:latin typeface="Roboto Condensed" pitchFamily="2" charset="0"/>
            </a:endParaRPr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BB0029F4-9176-6757-0BDD-F161B13971A1}"/>
              </a:ext>
            </a:extLst>
          </p:cNvPr>
          <p:cNvSpPr/>
          <p:nvPr/>
        </p:nvSpPr>
        <p:spPr>
          <a:xfrm>
            <a:off x="213938" y="159450"/>
            <a:ext cx="4297677" cy="613348"/>
          </a:xfrm>
          <a:prstGeom prst="rect">
            <a:avLst/>
          </a:prstGeom>
        </p:spPr>
        <p:txBody>
          <a:bodyPr wrap="square" lIns="60744" tIns="30372" rIns="60744" bIns="30372" anchor="t">
            <a:spAutoFit/>
          </a:bodyPr>
          <a:lstStyle/>
          <a:p>
            <a:pPr algn="ctr"/>
            <a:r>
              <a:rPr lang="en-US" altLang="zh-TW" sz="3587">
                <a:ln w="41275">
                  <a:noFill/>
                </a:ln>
                <a:solidFill>
                  <a:schemeClr val="bg1"/>
                </a:solidFill>
                <a:latin typeface="Trade Gothic LT Pro Bold" panose="020B0803040303020004" pitchFamily="34" charset="0"/>
                <a:ea typeface="Roboto" panose="02000000000000000000" pitchFamily="2" charset="0"/>
                <a:cs typeface="+mj-cs"/>
              </a:rPr>
              <a:t>2023 Product Focus</a:t>
            </a:r>
          </a:p>
        </p:txBody>
      </p:sp>
      <p:sp>
        <p:nvSpPr>
          <p:cNvPr id="26" name="矩形 8">
            <a:extLst>
              <a:ext uri="{FF2B5EF4-FFF2-40B4-BE49-F238E27FC236}">
                <a16:creationId xmlns:a16="http://schemas.microsoft.com/office/drawing/2014/main" id="{43269CB0-8CDE-CEC6-ADFA-01877A959ABE}"/>
              </a:ext>
            </a:extLst>
          </p:cNvPr>
          <p:cNvSpPr/>
          <p:nvPr/>
        </p:nvSpPr>
        <p:spPr>
          <a:xfrm>
            <a:off x="457917" y="1041486"/>
            <a:ext cx="2293192" cy="4194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126" spc="199">
                <a:solidFill>
                  <a:schemeClr val="bg1"/>
                </a:solidFill>
                <a:latin typeface="ROG Fonts" panose="00000500000000000000" pitchFamily="2" charset="0"/>
              </a:rPr>
              <a:t>Zephyrus</a:t>
            </a:r>
          </a:p>
        </p:txBody>
      </p:sp>
      <p:sp>
        <p:nvSpPr>
          <p:cNvPr id="27" name="矩形 9">
            <a:extLst>
              <a:ext uri="{FF2B5EF4-FFF2-40B4-BE49-F238E27FC236}">
                <a16:creationId xmlns:a16="http://schemas.microsoft.com/office/drawing/2014/main" id="{37C0F07E-5903-0F3A-3334-5E628464A9D0}"/>
              </a:ext>
            </a:extLst>
          </p:cNvPr>
          <p:cNvSpPr/>
          <p:nvPr/>
        </p:nvSpPr>
        <p:spPr>
          <a:xfrm>
            <a:off x="3928616" y="1000594"/>
            <a:ext cx="1383072" cy="4194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126" spc="199">
                <a:solidFill>
                  <a:schemeClr val="bg1"/>
                </a:solidFill>
                <a:latin typeface="ROG Fonts" panose="00000500000000000000" pitchFamily="2" charset="0"/>
              </a:rPr>
              <a:t>Strix</a:t>
            </a:r>
          </a:p>
        </p:txBody>
      </p:sp>
      <p:sp>
        <p:nvSpPr>
          <p:cNvPr id="28" name="矩形 10">
            <a:extLst>
              <a:ext uri="{FF2B5EF4-FFF2-40B4-BE49-F238E27FC236}">
                <a16:creationId xmlns:a16="http://schemas.microsoft.com/office/drawing/2014/main" id="{2FFFA52B-41AD-F025-2BA4-BDD58EEB9A4B}"/>
              </a:ext>
            </a:extLst>
          </p:cNvPr>
          <p:cNvSpPr/>
          <p:nvPr/>
        </p:nvSpPr>
        <p:spPr>
          <a:xfrm>
            <a:off x="7031553" y="1000594"/>
            <a:ext cx="1208472" cy="4194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126" spc="199">
                <a:solidFill>
                  <a:schemeClr val="bg1"/>
                </a:solidFill>
                <a:latin typeface="ROG Fonts" panose="00000500000000000000" pitchFamily="2" charset="0"/>
              </a:rPr>
              <a:t>FLOW</a:t>
            </a:r>
          </a:p>
        </p:txBody>
      </p:sp>
      <p:sp>
        <p:nvSpPr>
          <p:cNvPr id="32" name="矩形 11">
            <a:extLst>
              <a:ext uri="{FF2B5EF4-FFF2-40B4-BE49-F238E27FC236}">
                <a16:creationId xmlns:a16="http://schemas.microsoft.com/office/drawing/2014/main" id="{C54672AE-71C7-2EBE-0026-2693B90A2431}"/>
              </a:ext>
            </a:extLst>
          </p:cNvPr>
          <p:cNvSpPr/>
          <p:nvPr/>
        </p:nvSpPr>
        <p:spPr>
          <a:xfrm>
            <a:off x="9203574" y="1000594"/>
            <a:ext cx="2895706" cy="429258"/>
          </a:xfrm>
          <a:prstGeom prst="rect">
            <a:avLst/>
          </a:prstGeom>
        </p:spPr>
        <p:txBody>
          <a:bodyPr wrap="square" lIns="60744" tIns="30372" rIns="60744" bIns="30372" anchor="t">
            <a:spAutoFit/>
          </a:bodyPr>
          <a:lstStyle/>
          <a:p>
            <a:pPr algn="ctr"/>
            <a:r>
              <a:rPr lang="en-US" altLang="zh-TW" sz="2391">
                <a:solidFill>
                  <a:schemeClr val="lt1"/>
                </a:solidFill>
                <a:latin typeface="Kairos Sans W1G Cn Bold" panose="020B0806030702000204" pitchFamily="34" charset="0"/>
              </a:rPr>
              <a:t>ASUS TUF Gaming</a:t>
            </a:r>
            <a:endParaRPr lang="en-US" sz="2391">
              <a:solidFill>
                <a:schemeClr val="lt1"/>
              </a:solidFill>
              <a:latin typeface="Kairos Sans W1G Cn Bold" panose="020B0806030702000204" pitchFamily="34" charset="0"/>
            </a:endParaRPr>
          </a:p>
        </p:txBody>
      </p:sp>
      <p:pic>
        <p:nvPicPr>
          <p:cNvPr id="33" name="圖片 24">
            <a:extLst>
              <a:ext uri="{FF2B5EF4-FFF2-40B4-BE49-F238E27FC236}">
                <a16:creationId xmlns:a16="http://schemas.microsoft.com/office/drawing/2014/main" id="{34F5128C-8B29-B860-3050-4359319D8A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871" y="130284"/>
            <a:ext cx="1802359" cy="488388"/>
          </a:xfrm>
          <a:prstGeom prst="rect">
            <a:avLst/>
          </a:prstGeom>
        </p:spPr>
      </p:pic>
      <p:grpSp>
        <p:nvGrpSpPr>
          <p:cNvPr id="34" name="群組 25">
            <a:extLst>
              <a:ext uri="{FF2B5EF4-FFF2-40B4-BE49-F238E27FC236}">
                <a16:creationId xmlns:a16="http://schemas.microsoft.com/office/drawing/2014/main" id="{24413C02-A567-022D-29EC-1C4BBC8CF328}"/>
              </a:ext>
            </a:extLst>
          </p:cNvPr>
          <p:cNvGrpSpPr/>
          <p:nvPr/>
        </p:nvGrpSpPr>
        <p:grpSpPr>
          <a:xfrm>
            <a:off x="3409749" y="4543873"/>
            <a:ext cx="2825691" cy="2030715"/>
            <a:chOff x="4840941" y="6259175"/>
            <a:chExt cx="5020452" cy="3608006"/>
          </a:xfrm>
        </p:grpSpPr>
        <p:grpSp>
          <p:nvGrpSpPr>
            <p:cNvPr id="36" name="群組 26">
              <a:extLst>
                <a:ext uri="{FF2B5EF4-FFF2-40B4-BE49-F238E27FC236}">
                  <a16:creationId xmlns:a16="http://schemas.microsoft.com/office/drawing/2014/main" id="{EFCF645F-AA4A-1F2E-6CC2-66492248E944}"/>
                </a:ext>
              </a:extLst>
            </p:cNvPr>
            <p:cNvGrpSpPr/>
            <p:nvPr/>
          </p:nvGrpSpPr>
          <p:grpSpPr>
            <a:xfrm>
              <a:off x="4873796" y="6259175"/>
              <a:ext cx="4987597" cy="2761052"/>
              <a:chOff x="4866917" y="6568863"/>
              <a:chExt cx="6224279" cy="3445658"/>
            </a:xfrm>
          </p:grpSpPr>
          <p:pic>
            <p:nvPicPr>
              <p:cNvPr id="45" name="圖片 28">
                <a:extLst>
                  <a:ext uri="{FF2B5EF4-FFF2-40B4-BE49-F238E27FC236}">
                    <a16:creationId xmlns:a16="http://schemas.microsoft.com/office/drawing/2014/main" id="{DC24CB9E-F279-26AD-F377-7D4D64694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6917" y="6568863"/>
                <a:ext cx="4989518" cy="2806603"/>
              </a:xfrm>
              <a:prstGeom prst="rect">
                <a:avLst/>
              </a:prstGeom>
            </p:spPr>
          </p:pic>
          <p:pic>
            <p:nvPicPr>
              <p:cNvPr id="46" name="圖片 29">
                <a:extLst>
                  <a:ext uri="{FF2B5EF4-FFF2-40B4-BE49-F238E27FC236}">
                    <a16:creationId xmlns:a16="http://schemas.microsoft.com/office/drawing/2014/main" id="{6EF6D007-2654-D860-A757-F2179AB0F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737" t="45655" r="11500" b="18898"/>
              <a:stretch>
                <a:fillRect/>
              </a:stretch>
            </p:blipFill>
            <p:spPr>
              <a:xfrm>
                <a:off x="7664066" y="7552937"/>
                <a:ext cx="3427130" cy="2461584"/>
              </a:xfrm>
              <a:custGeom>
                <a:avLst/>
                <a:gdLst>
                  <a:gd name="connsiteX0" fmla="*/ 789516 w 2584450"/>
                  <a:gd name="connsiteY0" fmla="*/ 0 h 1856317"/>
                  <a:gd name="connsiteX1" fmla="*/ 822325 w 2584450"/>
                  <a:gd name="connsiteY1" fmla="*/ 0 h 1856317"/>
                  <a:gd name="connsiteX2" fmla="*/ 2495550 w 2584450"/>
                  <a:gd name="connsiteY2" fmla="*/ 536575 h 1856317"/>
                  <a:gd name="connsiteX3" fmla="*/ 2513541 w 2584450"/>
                  <a:gd name="connsiteY3" fmla="*/ 579967 h 1856317"/>
                  <a:gd name="connsiteX4" fmla="*/ 2179108 w 2584450"/>
                  <a:gd name="connsiteY4" fmla="*/ 1100667 h 1856317"/>
                  <a:gd name="connsiteX5" fmla="*/ 2584450 w 2584450"/>
                  <a:gd name="connsiteY5" fmla="*/ 1228725 h 1856317"/>
                  <a:gd name="connsiteX6" fmla="*/ 2580216 w 2584450"/>
                  <a:gd name="connsiteY6" fmla="*/ 1297517 h 1856317"/>
                  <a:gd name="connsiteX7" fmla="*/ 2551641 w 2584450"/>
                  <a:gd name="connsiteY7" fmla="*/ 1319742 h 1856317"/>
                  <a:gd name="connsiteX8" fmla="*/ 1703916 w 2584450"/>
                  <a:gd name="connsiteY8" fmla="*/ 1856317 h 1856317"/>
                  <a:gd name="connsiteX9" fmla="*/ 0 w 2584450"/>
                  <a:gd name="connsiteY9" fmla="*/ 1255184 h 1856317"/>
                  <a:gd name="connsiteX10" fmla="*/ 8466 w 2584450"/>
                  <a:gd name="connsiteY10" fmla="*/ 1219200 h 1856317"/>
                  <a:gd name="connsiteX11" fmla="*/ 8466 w 2584450"/>
                  <a:gd name="connsiteY11" fmla="*/ 1207559 h 1856317"/>
                  <a:gd name="connsiteX12" fmla="*/ 8466 w 2584450"/>
                  <a:gd name="connsiteY12" fmla="*/ 1155700 h 1856317"/>
                  <a:gd name="connsiteX13" fmla="*/ 30691 w 2584450"/>
                  <a:gd name="connsiteY13" fmla="*/ 1143000 h 1856317"/>
                  <a:gd name="connsiteX14" fmla="*/ 31750 w 2584450"/>
                  <a:gd name="connsiteY14" fmla="*/ 1125009 h 1856317"/>
                  <a:gd name="connsiteX15" fmla="*/ 92075 w 2584450"/>
                  <a:gd name="connsiteY15" fmla="*/ 1024467 h 1856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84450" h="1856317">
                    <a:moveTo>
                      <a:pt x="789516" y="0"/>
                    </a:moveTo>
                    <a:lnTo>
                      <a:pt x="822325" y="0"/>
                    </a:lnTo>
                    <a:lnTo>
                      <a:pt x="2495550" y="536575"/>
                    </a:lnTo>
                    <a:lnTo>
                      <a:pt x="2513541" y="579967"/>
                    </a:lnTo>
                    <a:lnTo>
                      <a:pt x="2179108" y="1100667"/>
                    </a:lnTo>
                    <a:lnTo>
                      <a:pt x="2584450" y="1228725"/>
                    </a:lnTo>
                    <a:lnTo>
                      <a:pt x="2580216" y="1297517"/>
                    </a:lnTo>
                    <a:lnTo>
                      <a:pt x="2551641" y="1319742"/>
                    </a:lnTo>
                    <a:lnTo>
                      <a:pt x="1703916" y="1856317"/>
                    </a:lnTo>
                    <a:lnTo>
                      <a:pt x="0" y="1255184"/>
                    </a:lnTo>
                    <a:lnTo>
                      <a:pt x="8466" y="1219200"/>
                    </a:lnTo>
                    <a:lnTo>
                      <a:pt x="8466" y="1207559"/>
                    </a:lnTo>
                    <a:lnTo>
                      <a:pt x="8466" y="1155700"/>
                    </a:lnTo>
                    <a:lnTo>
                      <a:pt x="30691" y="1143000"/>
                    </a:lnTo>
                    <a:lnTo>
                      <a:pt x="31750" y="1125009"/>
                    </a:lnTo>
                    <a:lnTo>
                      <a:pt x="92075" y="1024467"/>
                    </a:lnTo>
                    <a:close/>
                  </a:path>
                </a:pathLst>
              </a:custGeom>
            </p:spPr>
          </p:pic>
        </p:grpSp>
        <p:pic>
          <p:nvPicPr>
            <p:cNvPr id="44" name="圖片 27">
              <a:extLst>
                <a:ext uri="{FF2B5EF4-FFF2-40B4-BE49-F238E27FC236}">
                  <a16:creationId xmlns:a16="http://schemas.microsoft.com/office/drawing/2014/main" id="{F24B2C43-B395-3CA6-4813-7C471FE5E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65" t="22890" r="30162" b="27248"/>
            <a:stretch/>
          </p:blipFill>
          <p:spPr>
            <a:xfrm>
              <a:off x="4840941" y="7249393"/>
              <a:ext cx="2965450" cy="2617788"/>
            </a:xfrm>
            <a:custGeom>
              <a:avLst/>
              <a:gdLst>
                <a:gd name="connsiteX0" fmla="*/ 2057400 w 2965450"/>
                <a:gd name="connsiteY0" fmla="*/ 0 h 2617788"/>
                <a:gd name="connsiteX1" fmla="*/ 2092325 w 2965450"/>
                <a:gd name="connsiteY1" fmla="*/ 23813 h 2617788"/>
                <a:gd name="connsiteX2" fmla="*/ 2106612 w 2965450"/>
                <a:gd name="connsiteY2" fmla="*/ 1408113 h 2617788"/>
                <a:gd name="connsiteX3" fmla="*/ 2071687 w 2965450"/>
                <a:gd name="connsiteY3" fmla="*/ 1408113 h 2617788"/>
                <a:gd name="connsiteX4" fmla="*/ 2106612 w 2965450"/>
                <a:gd name="connsiteY4" fmla="*/ 1455738 h 2617788"/>
                <a:gd name="connsiteX5" fmla="*/ 2127250 w 2965450"/>
                <a:gd name="connsiteY5" fmla="*/ 1504950 h 2617788"/>
                <a:gd name="connsiteX6" fmla="*/ 2957512 w 2965450"/>
                <a:gd name="connsiteY6" fmla="*/ 2009775 h 2617788"/>
                <a:gd name="connsiteX7" fmla="*/ 2965450 w 2965450"/>
                <a:gd name="connsiteY7" fmla="*/ 2052638 h 2617788"/>
                <a:gd name="connsiteX8" fmla="*/ 2889250 w 2965450"/>
                <a:gd name="connsiteY8" fmla="*/ 2082800 h 2617788"/>
                <a:gd name="connsiteX9" fmla="*/ 2892425 w 2965450"/>
                <a:gd name="connsiteY9" fmla="*/ 2106613 h 2617788"/>
                <a:gd name="connsiteX10" fmla="*/ 966787 w 2965450"/>
                <a:gd name="connsiteY10" fmla="*/ 2614613 h 2617788"/>
                <a:gd name="connsiteX11" fmla="*/ 896937 w 2965450"/>
                <a:gd name="connsiteY11" fmla="*/ 2617788 h 2617788"/>
                <a:gd name="connsiteX12" fmla="*/ 136525 w 2965450"/>
                <a:gd name="connsiteY12" fmla="*/ 2124075 h 2617788"/>
                <a:gd name="connsiteX13" fmla="*/ 82550 w 2965450"/>
                <a:gd name="connsiteY13" fmla="*/ 2054225 h 2617788"/>
                <a:gd name="connsiteX14" fmla="*/ 12700 w 2965450"/>
                <a:gd name="connsiteY14" fmla="*/ 1984375 h 2617788"/>
                <a:gd name="connsiteX15" fmla="*/ 17462 w 2965450"/>
                <a:gd name="connsiteY15" fmla="*/ 1931988 h 2617788"/>
                <a:gd name="connsiteX16" fmla="*/ 58737 w 2965450"/>
                <a:gd name="connsiteY16" fmla="*/ 1911350 h 2617788"/>
                <a:gd name="connsiteX17" fmla="*/ 0 w 2965450"/>
                <a:gd name="connsiteY17" fmla="*/ 450850 h 261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65450" h="2617788">
                  <a:moveTo>
                    <a:pt x="2057400" y="0"/>
                  </a:moveTo>
                  <a:lnTo>
                    <a:pt x="2092325" y="23813"/>
                  </a:lnTo>
                  <a:lnTo>
                    <a:pt x="2106612" y="1408113"/>
                  </a:lnTo>
                  <a:lnTo>
                    <a:pt x="2071687" y="1408113"/>
                  </a:lnTo>
                  <a:lnTo>
                    <a:pt x="2106612" y="1455738"/>
                  </a:lnTo>
                  <a:lnTo>
                    <a:pt x="2127250" y="1504950"/>
                  </a:lnTo>
                  <a:lnTo>
                    <a:pt x="2957512" y="2009775"/>
                  </a:lnTo>
                  <a:lnTo>
                    <a:pt x="2965450" y="2052638"/>
                  </a:lnTo>
                  <a:lnTo>
                    <a:pt x="2889250" y="2082800"/>
                  </a:lnTo>
                  <a:lnTo>
                    <a:pt x="2892425" y="2106613"/>
                  </a:lnTo>
                  <a:lnTo>
                    <a:pt x="966787" y="2614613"/>
                  </a:lnTo>
                  <a:lnTo>
                    <a:pt x="896937" y="2617788"/>
                  </a:lnTo>
                  <a:lnTo>
                    <a:pt x="136525" y="2124075"/>
                  </a:lnTo>
                  <a:lnTo>
                    <a:pt x="82550" y="2054225"/>
                  </a:lnTo>
                  <a:lnTo>
                    <a:pt x="12700" y="1984375"/>
                  </a:lnTo>
                  <a:lnTo>
                    <a:pt x="17462" y="1931988"/>
                  </a:lnTo>
                  <a:lnTo>
                    <a:pt x="58737" y="1911350"/>
                  </a:lnTo>
                  <a:lnTo>
                    <a:pt x="0" y="450850"/>
                  </a:lnTo>
                  <a:close/>
                </a:path>
              </a:pathLst>
            </a:custGeom>
          </p:spPr>
        </p:pic>
      </p:grpSp>
      <p:grpSp>
        <p:nvGrpSpPr>
          <p:cNvPr id="47" name="群組 30">
            <a:extLst>
              <a:ext uri="{FF2B5EF4-FFF2-40B4-BE49-F238E27FC236}">
                <a16:creationId xmlns:a16="http://schemas.microsoft.com/office/drawing/2014/main" id="{F7033D38-B130-9936-C28A-5DCEA660739C}"/>
              </a:ext>
            </a:extLst>
          </p:cNvPr>
          <p:cNvGrpSpPr/>
          <p:nvPr/>
        </p:nvGrpSpPr>
        <p:grpSpPr>
          <a:xfrm>
            <a:off x="333677" y="4432370"/>
            <a:ext cx="2582656" cy="1838855"/>
            <a:chOff x="177470" y="6257764"/>
            <a:chExt cx="4499846" cy="3203896"/>
          </a:xfrm>
        </p:grpSpPr>
        <p:pic>
          <p:nvPicPr>
            <p:cNvPr id="48" name="Picture 3" descr="A picture containing text, electronics, computer, display&#10;&#10;Description automatically generated">
              <a:extLst>
                <a:ext uri="{FF2B5EF4-FFF2-40B4-BE49-F238E27FC236}">
                  <a16:creationId xmlns:a16="http://schemas.microsoft.com/office/drawing/2014/main" id="{F6F1CB7D-D60A-E24F-5F9A-6327DD0E9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2900" y="6257764"/>
              <a:ext cx="2546075" cy="1776213"/>
            </a:xfrm>
            <a:prstGeom prst="rect">
              <a:avLst/>
            </a:prstGeom>
          </p:spPr>
        </p:pic>
        <p:pic>
          <p:nvPicPr>
            <p:cNvPr id="49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5FBF1218-735D-AF76-D70B-BA879375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8950" y="7712133"/>
              <a:ext cx="2078366" cy="1526024"/>
            </a:xfrm>
            <a:prstGeom prst="rect">
              <a:avLst/>
            </a:prstGeom>
          </p:spPr>
        </p:pic>
        <p:pic>
          <p:nvPicPr>
            <p:cNvPr id="50" name="Picture 9">
              <a:extLst>
                <a:ext uri="{FF2B5EF4-FFF2-40B4-BE49-F238E27FC236}">
                  <a16:creationId xmlns:a16="http://schemas.microsoft.com/office/drawing/2014/main" id="{1820EFB0-D30C-5C9E-1933-3B17BBE9C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470" y="6972548"/>
              <a:ext cx="3412923" cy="2489112"/>
            </a:xfrm>
            <a:prstGeom prst="rect">
              <a:avLst/>
            </a:prstGeom>
          </p:spPr>
        </p:pic>
      </p:grpSp>
      <p:grpSp>
        <p:nvGrpSpPr>
          <p:cNvPr id="51" name="群組 34">
            <a:extLst>
              <a:ext uri="{FF2B5EF4-FFF2-40B4-BE49-F238E27FC236}">
                <a16:creationId xmlns:a16="http://schemas.microsoft.com/office/drawing/2014/main" id="{201AD850-3FE2-912F-D232-DD3398C7A1A7}"/>
              </a:ext>
            </a:extLst>
          </p:cNvPr>
          <p:cNvGrpSpPr/>
          <p:nvPr/>
        </p:nvGrpSpPr>
        <p:grpSpPr>
          <a:xfrm>
            <a:off x="6490885" y="4704557"/>
            <a:ext cx="2876275" cy="2060929"/>
            <a:chOff x="9710545" y="6526582"/>
            <a:chExt cx="4016506" cy="2877935"/>
          </a:xfrm>
        </p:grpSpPr>
        <p:pic>
          <p:nvPicPr>
            <p:cNvPr id="52" name="圖片 35">
              <a:extLst>
                <a:ext uri="{FF2B5EF4-FFF2-40B4-BE49-F238E27FC236}">
                  <a16:creationId xmlns:a16="http://schemas.microsoft.com/office/drawing/2014/main" id="{96A7C764-2730-2D7A-240C-90FA38154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9916459">
              <a:off x="9710545" y="6526582"/>
              <a:ext cx="1904552" cy="1981614"/>
            </a:xfrm>
            <a:prstGeom prst="rect">
              <a:avLst/>
            </a:prstGeom>
          </p:spPr>
        </p:pic>
        <p:pic>
          <p:nvPicPr>
            <p:cNvPr id="53" name="圖片 36">
              <a:extLst>
                <a:ext uri="{FF2B5EF4-FFF2-40B4-BE49-F238E27FC236}">
                  <a16:creationId xmlns:a16="http://schemas.microsoft.com/office/drawing/2014/main" id="{32952616-E8C4-BEB8-EB99-B57A56E78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14225" y="6542328"/>
              <a:ext cx="2612826" cy="2612826"/>
            </a:xfrm>
            <a:prstGeom prst="rect">
              <a:avLst/>
            </a:prstGeom>
          </p:spPr>
        </p:pic>
        <p:pic>
          <p:nvPicPr>
            <p:cNvPr id="54" name="圖片 37">
              <a:extLst>
                <a:ext uri="{FF2B5EF4-FFF2-40B4-BE49-F238E27FC236}">
                  <a16:creationId xmlns:a16="http://schemas.microsoft.com/office/drawing/2014/main" id="{DAE7074B-7C70-8EAB-0D83-ACC6C5B6D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11418" y="8036041"/>
              <a:ext cx="1967755" cy="1368476"/>
            </a:xfrm>
            <a:prstGeom prst="rect">
              <a:avLst/>
            </a:prstGeom>
          </p:spPr>
        </p:pic>
      </p:grpSp>
      <p:grpSp>
        <p:nvGrpSpPr>
          <p:cNvPr id="55" name="群組 38">
            <a:extLst>
              <a:ext uri="{FF2B5EF4-FFF2-40B4-BE49-F238E27FC236}">
                <a16:creationId xmlns:a16="http://schemas.microsoft.com/office/drawing/2014/main" id="{653909DA-81F7-3CC2-AC89-3BBB34CB1788}"/>
              </a:ext>
            </a:extLst>
          </p:cNvPr>
          <p:cNvGrpSpPr/>
          <p:nvPr/>
        </p:nvGrpSpPr>
        <p:grpSpPr>
          <a:xfrm>
            <a:off x="9439344" y="4930300"/>
            <a:ext cx="2682250" cy="1702625"/>
            <a:chOff x="14300501" y="6729702"/>
            <a:chExt cx="4320028" cy="2742246"/>
          </a:xfrm>
        </p:grpSpPr>
        <p:pic>
          <p:nvPicPr>
            <p:cNvPr id="56" name="圖片 39">
              <a:extLst>
                <a:ext uri="{FF2B5EF4-FFF2-40B4-BE49-F238E27FC236}">
                  <a16:creationId xmlns:a16="http://schemas.microsoft.com/office/drawing/2014/main" id="{3E9AD899-23EE-AD32-BDE8-805130C1E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3057">
              <a:off x="14300501" y="6871744"/>
              <a:ext cx="2316833" cy="1453970"/>
            </a:xfrm>
            <a:prstGeom prst="rect">
              <a:avLst/>
            </a:prstGeom>
          </p:spPr>
        </p:pic>
        <p:pic>
          <p:nvPicPr>
            <p:cNvPr id="57" name="圖片 40">
              <a:extLst>
                <a:ext uri="{FF2B5EF4-FFF2-40B4-BE49-F238E27FC236}">
                  <a16:creationId xmlns:a16="http://schemas.microsoft.com/office/drawing/2014/main" id="{9D65F213-E267-7CD9-7A8A-66F41CCC2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87712">
              <a:off x="16538169" y="6729702"/>
              <a:ext cx="2082360" cy="1619613"/>
            </a:xfrm>
            <a:prstGeom prst="rect">
              <a:avLst/>
            </a:prstGeom>
          </p:spPr>
        </p:pic>
        <p:pic>
          <p:nvPicPr>
            <p:cNvPr id="58" name="圖片 9">
              <a:extLst>
                <a:ext uri="{FF2B5EF4-FFF2-40B4-BE49-F238E27FC236}">
                  <a16:creationId xmlns:a16="http://schemas.microsoft.com/office/drawing/2014/main" id="{714B736E-F1E9-D88E-7D22-7D9B83DCD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0839435">
              <a:off x="15084188" y="7596576"/>
              <a:ext cx="3000595" cy="1875372"/>
            </a:xfrm>
            <a:prstGeom prst="rect">
              <a:avLst/>
            </a:prstGeom>
          </p:spPr>
        </p:pic>
      </p:grpSp>
      <p:sp>
        <p:nvSpPr>
          <p:cNvPr id="59" name="矩形 42">
            <a:extLst>
              <a:ext uri="{FF2B5EF4-FFF2-40B4-BE49-F238E27FC236}">
                <a16:creationId xmlns:a16="http://schemas.microsoft.com/office/drawing/2014/main" id="{2DC13CD9-C2BB-A69D-D8A2-50A5528F1E6F}"/>
              </a:ext>
            </a:extLst>
          </p:cNvPr>
          <p:cNvSpPr/>
          <p:nvPr/>
        </p:nvSpPr>
        <p:spPr>
          <a:xfrm>
            <a:off x="3204941" y="1515578"/>
            <a:ext cx="2891059" cy="2323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3119">
              <a:defRPr/>
            </a:pPr>
            <a:endParaRPr lang="zh-TW" altLang="en-US" sz="2661">
              <a:solidFill>
                <a:prstClr val="white"/>
              </a:solidFill>
              <a:latin typeface="Roboto"/>
              <a:ea typeface="微軟正黑體"/>
            </a:endParaRPr>
          </a:p>
        </p:txBody>
      </p:sp>
      <p:sp>
        <p:nvSpPr>
          <p:cNvPr id="60" name="矩形 43">
            <a:extLst>
              <a:ext uri="{FF2B5EF4-FFF2-40B4-BE49-F238E27FC236}">
                <a16:creationId xmlns:a16="http://schemas.microsoft.com/office/drawing/2014/main" id="{0E20C581-D66C-F41E-BF73-DEBD577E5719}"/>
              </a:ext>
            </a:extLst>
          </p:cNvPr>
          <p:cNvSpPr/>
          <p:nvPr/>
        </p:nvSpPr>
        <p:spPr>
          <a:xfrm>
            <a:off x="-1823" y="3831527"/>
            <a:ext cx="12192589" cy="11705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26">
                <a:latin typeface="ROG Fonts" panose="00000500000000000000" pitchFamily="50" charset="0"/>
              </a:rPr>
              <a:t>2023 : The year of STRIX</a:t>
            </a:r>
          </a:p>
          <a:p>
            <a:pPr algn="ctr"/>
            <a:r>
              <a:rPr lang="en-US" altLang="zh-TW" sz="2126" b="1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Focus on the marketing communications of the premium product innovations : </a:t>
            </a:r>
          </a:p>
          <a:p>
            <a:pPr algn="ctr"/>
            <a:r>
              <a:rPr lang="en-US" altLang="zh-TW" sz="2126" b="1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Maxed out performance, brand new outlook design, ROG Intelligent Cooling &amp; Nebula display  </a:t>
            </a:r>
          </a:p>
        </p:txBody>
      </p:sp>
    </p:spTree>
    <p:extLst>
      <p:ext uri="{BB962C8B-B14F-4D97-AF65-F5344CB8AC3E}">
        <p14:creationId xmlns:p14="http://schemas.microsoft.com/office/powerpoint/2010/main" val="198584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44F00CE-F008-EC13-68F7-9F332842B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179" y="-80439"/>
            <a:ext cx="12447270" cy="701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5D63EEB-C051-94C3-D954-E362F769C90A}"/>
              </a:ext>
            </a:extLst>
          </p:cNvPr>
          <p:cNvSpPr/>
          <p:nvPr/>
        </p:nvSpPr>
        <p:spPr>
          <a:xfrm>
            <a:off x="-120073" y="92364"/>
            <a:ext cx="2881746" cy="297410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FE0F1E-FF9B-5379-A073-F2C5A8EA6121}"/>
              </a:ext>
            </a:extLst>
          </p:cNvPr>
          <p:cNvSpPr/>
          <p:nvPr/>
        </p:nvSpPr>
        <p:spPr>
          <a:xfrm>
            <a:off x="9180945" y="92363"/>
            <a:ext cx="2881746" cy="208741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8A39253-7DE3-0A70-2D99-8EB024FAB0A0}"/>
              </a:ext>
            </a:extLst>
          </p:cNvPr>
          <p:cNvSpPr/>
          <p:nvPr/>
        </p:nvSpPr>
        <p:spPr>
          <a:xfrm>
            <a:off x="9180945" y="3634508"/>
            <a:ext cx="2881746" cy="259484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AA613DE-19EB-EB4C-588D-9C0C827B53DF}"/>
              </a:ext>
            </a:extLst>
          </p:cNvPr>
          <p:cNvSpPr/>
          <p:nvPr/>
        </p:nvSpPr>
        <p:spPr>
          <a:xfrm>
            <a:off x="-120073" y="92363"/>
            <a:ext cx="535709" cy="2909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/>
              <a:t>1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C0FE081-F08A-6BE7-0D5A-A3DEFB1B507D}"/>
              </a:ext>
            </a:extLst>
          </p:cNvPr>
          <p:cNvSpPr/>
          <p:nvPr/>
        </p:nvSpPr>
        <p:spPr>
          <a:xfrm>
            <a:off x="9180945" y="92363"/>
            <a:ext cx="535709" cy="2909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/>
              <a:t>2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038069E-24E9-BAAA-5BBE-71021ED56FA1}"/>
              </a:ext>
            </a:extLst>
          </p:cNvPr>
          <p:cNvSpPr/>
          <p:nvPr/>
        </p:nvSpPr>
        <p:spPr>
          <a:xfrm>
            <a:off x="9180945" y="3634509"/>
            <a:ext cx="535709" cy="2909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71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645C0215-A9A0-049E-E29F-D816393D2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637" y="202049"/>
            <a:ext cx="5292819" cy="588962"/>
          </a:xfrm>
        </p:spPr>
        <p:txBody>
          <a:bodyPr/>
          <a:lstStyle/>
          <a:p>
            <a:pPr algn="l"/>
            <a:r>
              <a:rPr lang="es-CO" altLang="en-US" sz="3587">
                <a:ln w="41275">
                  <a:noFill/>
                </a:ln>
                <a:latin typeface="Trade Gothic LT Pro Bold" panose="020B0803040303020004" pitchFamily="34" charset="0"/>
                <a:ea typeface="Roboto" panose="02000000000000000000" pitchFamily="2" charset="0"/>
                <a:cs typeface="+mj-cs"/>
              </a:rPr>
              <a:t>Campaign Structure</a:t>
            </a:r>
          </a:p>
          <a:p>
            <a:endParaRPr lang="zh-TW" altLang="en-US">
              <a:latin typeface="TT Norms Pro" panose="02000503030000020003" pitchFamily="2" charset="0"/>
            </a:endParaRPr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C64BEC21-8ABE-F8A9-E58A-A513E95F4097}"/>
              </a:ext>
            </a:extLst>
          </p:cNvPr>
          <p:cNvSpPr/>
          <p:nvPr/>
        </p:nvSpPr>
        <p:spPr>
          <a:xfrm>
            <a:off x="694706" y="1176863"/>
            <a:ext cx="10659094" cy="540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PLANNING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D9BC43F-E1C8-6207-2B17-E457F4528B9E}"/>
              </a:ext>
            </a:extLst>
          </p:cNvPr>
          <p:cNvSpPr/>
          <p:nvPr/>
        </p:nvSpPr>
        <p:spPr>
          <a:xfrm>
            <a:off x="694706" y="1872200"/>
            <a:ext cx="2025117" cy="54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Project Schedule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CA1FEAE-F235-59E9-A7E4-C186B0B5B569}"/>
              </a:ext>
            </a:extLst>
          </p:cNvPr>
          <p:cNvSpPr/>
          <p:nvPr/>
        </p:nvSpPr>
        <p:spPr>
          <a:xfrm>
            <a:off x="694706" y="2513276"/>
            <a:ext cx="2025117" cy="38569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Implementation Date</a:t>
            </a:r>
          </a:p>
        </p:txBody>
      </p:sp>
      <p:graphicFrame>
        <p:nvGraphicFramePr>
          <p:cNvPr id="11" name="Tabla 18">
            <a:extLst>
              <a:ext uri="{FF2B5EF4-FFF2-40B4-BE49-F238E27FC236}">
                <a16:creationId xmlns:a16="http://schemas.microsoft.com/office/drawing/2014/main" id="{147F0CBD-0D0C-A242-CA59-EDCE0E002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315986"/>
              </p:ext>
            </p:extLst>
          </p:nvPr>
        </p:nvGraphicFramePr>
        <p:xfrm>
          <a:off x="2788270" y="1880599"/>
          <a:ext cx="3768352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2088">
                  <a:extLst>
                    <a:ext uri="{9D8B030D-6E8A-4147-A177-3AD203B41FA5}">
                      <a16:colId xmlns:a16="http://schemas.microsoft.com/office/drawing/2014/main" val="3117847781"/>
                    </a:ext>
                  </a:extLst>
                </a:gridCol>
                <a:gridCol w="942088">
                  <a:extLst>
                    <a:ext uri="{9D8B030D-6E8A-4147-A177-3AD203B41FA5}">
                      <a16:colId xmlns:a16="http://schemas.microsoft.com/office/drawing/2014/main" val="460251210"/>
                    </a:ext>
                  </a:extLst>
                </a:gridCol>
                <a:gridCol w="942088">
                  <a:extLst>
                    <a:ext uri="{9D8B030D-6E8A-4147-A177-3AD203B41FA5}">
                      <a16:colId xmlns:a16="http://schemas.microsoft.com/office/drawing/2014/main" val="2943072804"/>
                    </a:ext>
                  </a:extLst>
                </a:gridCol>
                <a:gridCol w="942088">
                  <a:extLst>
                    <a:ext uri="{9D8B030D-6E8A-4147-A177-3AD203B41FA5}">
                      <a16:colId xmlns:a16="http://schemas.microsoft.com/office/drawing/2014/main" val="607630000"/>
                    </a:ext>
                  </a:extLst>
                </a:gridCol>
              </a:tblGrid>
              <a:tr h="270869">
                <a:tc gridSpan="4">
                  <a:txBody>
                    <a:bodyPr/>
                    <a:lstStyle/>
                    <a:p>
                      <a:pPr algn="ctr"/>
                      <a:r>
                        <a:rPr lang="es-CO" sz="1200">
                          <a:solidFill>
                            <a:schemeClr val="tx1"/>
                          </a:solidFill>
                        </a:rPr>
                        <a:t>June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CO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CO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CO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60448"/>
                  </a:ext>
                </a:extLst>
              </a:tr>
              <a:tr h="270869">
                <a:tc>
                  <a:txBody>
                    <a:bodyPr/>
                    <a:lstStyle/>
                    <a:p>
                      <a:pPr algn="ctr"/>
                      <a:r>
                        <a:rPr lang="es-CO" sz="140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latin typeface="Roboto Condensed"/>
                        </a:rPr>
                        <a:t>TBD</a:t>
                      </a:r>
                      <a:endParaRPr lang="es-CO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latin typeface="Roboto Condensed"/>
                        </a:rPr>
                        <a:t>TBD</a:t>
                      </a:r>
                      <a:endParaRPr lang="es-CO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latin typeface="Roboto Condensed"/>
                        </a:rPr>
                        <a:t>TBD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05522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21C409C6-DF0F-2702-882F-9908435500D8}"/>
              </a:ext>
            </a:extLst>
          </p:cNvPr>
          <p:cNvSpPr/>
          <p:nvPr/>
        </p:nvSpPr>
        <p:spPr>
          <a:xfrm>
            <a:off x="2783239" y="2513107"/>
            <a:ext cx="953977" cy="385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TBD</a:t>
            </a:r>
            <a:endParaRPr lang="en-US" sz="1200">
              <a:solidFill>
                <a:schemeClr val="tx1"/>
              </a:solidFill>
              <a:cs typeface="Roboto Condensed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B56D99B-9479-19C2-DF84-FAE779420EE8}"/>
              </a:ext>
            </a:extLst>
          </p:cNvPr>
          <p:cNvSpPr/>
          <p:nvPr/>
        </p:nvSpPr>
        <p:spPr>
          <a:xfrm>
            <a:off x="2783239" y="1880599"/>
            <a:ext cx="8478792" cy="386778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94C358B-9E93-5A96-A208-E519E2BD9C65}"/>
              </a:ext>
            </a:extLst>
          </p:cNvPr>
          <p:cNvSpPr/>
          <p:nvPr/>
        </p:nvSpPr>
        <p:spPr>
          <a:xfrm>
            <a:off x="694706" y="3057839"/>
            <a:ext cx="2025117" cy="38569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Execution by vertical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741DD0A-9FBC-9C5E-1EBE-807EDC5C38AF}"/>
              </a:ext>
            </a:extLst>
          </p:cNvPr>
          <p:cNvSpPr/>
          <p:nvPr/>
        </p:nvSpPr>
        <p:spPr>
          <a:xfrm>
            <a:off x="6433508" y="3057839"/>
            <a:ext cx="2131681" cy="38569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Flow adaptation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E10D7B4-CFF5-D851-3486-67669255112F}"/>
              </a:ext>
            </a:extLst>
          </p:cNvPr>
          <p:cNvSpPr/>
          <p:nvPr/>
        </p:nvSpPr>
        <p:spPr>
          <a:xfrm>
            <a:off x="2859570" y="3057839"/>
            <a:ext cx="3463024" cy="38569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Detail Marketing Flow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455F43F-D27D-8231-9880-A6C395A8D17C}"/>
              </a:ext>
            </a:extLst>
          </p:cNvPr>
          <p:cNvSpPr/>
          <p:nvPr/>
        </p:nvSpPr>
        <p:spPr>
          <a:xfrm>
            <a:off x="2875018" y="3963501"/>
            <a:ext cx="5690170" cy="2565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>
                <a:solidFill>
                  <a:sysClr val="windowText" lastClr="000000"/>
                </a:solidFill>
              </a:rPr>
              <a:t>PR&amp;Influencers</a:t>
            </a:r>
            <a:r>
              <a:rPr lang="en-US" sz="1400">
                <a:solidFill>
                  <a:sysClr val="windowText" lastClr="000000"/>
                </a:solidFill>
              </a:rPr>
              <a:t> (Tech specialized media and Hard Gamers Influencer)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CAD12CA-B634-7307-310E-F0C4B3F81B40}"/>
              </a:ext>
            </a:extLst>
          </p:cNvPr>
          <p:cNvSpPr/>
          <p:nvPr/>
        </p:nvSpPr>
        <p:spPr>
          <a:xfrm>
            <a:off x="2875018" y="4282455"/>
            <a:ext cx="5690170" cy="2565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ysClr val="windowText" lastClr="000000"/>
                </a:solidFill>
              </a:rPr>
              <a:t>Digital</a:t>
            </a:r>
            <a:r>
              <a:rPr lang="en-US" sz="1400">
                <a:solidFill>
                  <a:sysClr val="windowText" lastClr="000000"/>
                </a:solidFill>
              </a:rPr>
              <a:t> (Media buy 100% AW)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1342E4D-A777-23B3-ECA8-1C310068EF92}"/>
              </a:ext>
            </a:extLst>
          </p:cNvPr>
          <p:cNvSpPr/>
          <p:nvPr/>
        </p:nvSpPr>
        <p:spPr>
          <a:xfrm>
            <a:off x="2875017" y="4586879"/>
            <a:ext cx="5690169" cy="2565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ysClr val="windowText" lastClr="000000"/>
                </a:solidFill>
              </a:rPr>
              <a:t>Social</a:t>
            </a:r>
            <a:r>
              <a:rPr lang="en-US" sz="1400">
                <a:solidFill>
                  <a:sysClr val="windowText" lastClr="000000"/>
                </a:solidFill>
              </a:rPr>
              <a:t> (Disruptive &amp; Content differentiation – Interaction)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A960D91-CD08-488F-900B-EF1FF7018DC8}"/>
              </a:ext>
            </a:extLst>
          </p:cNvPr>
          <p:cNvSpPr/>
          <p:nvPr/>
        </p:nvSpPr>
        <p:spPr>
          <a:xfrm>
            <a:off x="2875018" y="4916626"/>
            <a:ext cx="5690168" cy="224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ysClr val="windowText" lastClr="000000"/>
                </a:solidFill>
              </a:rPr>
              <a:t>POS</a:t>
            </a:r>
            <a:r>
              <a:rPr lang="en-US" sz="1400">
                <a:solidFill>
                  <a:sysClr val="windowText" lastClr="000000"/>
                </a:solidFill>
              </a:rPr>
              <a:t> (POP and exhibition)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5C331EE-0C9A-8A65-200D-54051306A110}"/>
              </a:ext>
            </a:extLst>
          </p:cNvPr>
          <p:cNvSpPr/>
          <p:nvPr/>
        </p:nvSpPr>
        <p:spPr>
          <a:xfrm>
            <a:off x="2875017" y="5221483"/>
            <a:ext cx="5690167" cy="2565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ysClr val="windowText" lastClr="000000"/>
                </a:solidFill>
              </a:rPr>
              <a:t>Events</a:t>
            </a:r>
            <a:r>
              <a:rPr lang="en-US" sz="1400">
                <a:solidFill>
                  <a:sysClr val="windowText" lastClr="000000"/>
                </a:solidFill>
              </a:rPr>
              <a:t> (Media gathering)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DB454B2-B1F3-6D0A-86D8-B6EA5AF857D5}"/>
              </a:ext>
            </a:extLst>
          </p:cNvPr>
          <p:cNvSpPr/>
          <p:nvPr/>
        </p:nvSpPr>
        <p:spPr>
          <a:xfrm>
            <a:off x="2870165" y="3536984"/>
            <a:ext cx="5695023" cy="336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ysClr val="windowText" lastClr="000000"/>
                </a:solidFill>
              </a:rPr>
              <a:t>Campaign execution</a:t>
            </a:r>
          </a:p>
        </p:txBody>
      </p:sp>
    </p:spTree>
    <p:extLst>
      <p:ext uri="{BB962C8B-B14F-4D97-AF65-F5344CB8AC3E}">
        <p14:creationId xmlns:p14="http://schemas.microsoft.com/office/powerpoint/2010/main" val="143801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" y="0"/>
            <a:ext cx="3523480" cy="47789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748" y="181736"/>
            <a:ext cx="3729387" cy="477730"/>
          </a:xfrm>
        </p:spPr>
        <p:txBody>
          <a:bodyPr/>
          <a:lstStyle/>
          <a:p>
            <a:r>
              <a:rPr lang="es-CO" altLang="zh-TW"/>
              <a:t>PR Strategy</a:t>
            </a:r>
            <a:endParaRPr lang="zh-TW" altLang="en-US"/>
          </a:p>
        </p:txBody>
      </p:sp>
      <p:sp>
        <p:nvSpPr>
          <p:cNvPr id="31" name="Google Shape;327;p22">
            <a:extLst>
              <a:ext uri="{FF2B5EF4-FFF2-40B4-BE49-F238E27FC236}">
                <a16:creationId xmlns:a16="http://schemas.microsoft.com/office/drawing/2014/main" id="{C486C648-EC4D-1C63-3DE2-11F44586E61F}"/>
              </a:ext>
            </a:extLst>
          </p:cNvPr>
          <p:cNvSpPr/>
          <p:nvPr/>
        </p:nvSpPr>
        <p:spPr>
          <a:xfrm>
            <a:off x="1330993" y="2080583"/>
            <a:ext cx="3039923" cy="441718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87667" rIns="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600">
              <a:solidFill>
                <a:schemeClr val="bg1"/>
              </a:solidFill>
              <a:latin typeface="Roboto Condensed (Cuerpo)"/>
              <a:ea typeface="Roboto"/>
              <a:cs typeface="Roboto"/>
              <a:sym typeface="Roboto"/>
            </a:endParaRPr>
          </a:p>
          <a:p>
            <a:pPr algn="ctr">
              <a:buClr>
                <a:srgbClr val="000000"/>
              </a:buClr>
              <a:buSzPts val="1100"/>
            </a:pPr>
            <a:endParaRPr sz="1600">
              <a:solidFill>
                <a:schemeClr val="bg1"/>
              </a:solidFill>
              <a:latin typeface="Roboto Condensed (Cuerpo)"/>
              <a:ea typeface="Roboto"/>
              <a:cs typeface="Roboto"/>
              <a:sym typeface="Roboto"/>
            </a:endParaRPr>
          </a:p>
          <a:p>
            <a:pPr algn="ctr">
              <a:buClr>
                <a:srgbClr val="000000"/>
              </a:buClr>
              <a:buSzPts val="1100"/>
            </a:pPr>
            <a:endParaRPr sz="1600">
              <a:solidFill>
                <a:schemeClr val="bg1"/>
              </a:solidFill>
              <a:latin typeface="Roboto Condensed (Cuerpo)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328;p22">
            <a:extLst>
              <a:ext uri="{FF2B5EF4-FFF2-40B4-BE49-F238E27FC236}">
                <a16:creationId xmlns:a16="http://schemas.microsoft.com/office/drawing/2014/main" id="{A903B784-6586-CE15-B932-5FA6C07F9050}"/>
              </a:ext>
            </a:extLst>
          </p:cNvPr>
          <p:cNvSpPr/>
          <p:nvPr/>
        </p:nvSpPr>
        <p:spPr>
          <a:xfrm>
            <a:off x="8691662" y="2173342"/>
            <a:ext cx="2784733" cy="441718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87667" rIns="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600">
              <a:solidFill>
                <a:schemeClr val="bg1"/>
              </a:solidFill>
              <a:latin typeface="Roboto Condensed (Cuerpo)"/>
              <a:ea typeface="Roboto"/>
              <a:cs typeface="Roboto"/>
              <a:sym typeface="Roboto"/>
            </a:endParaRPr>
          </a:p>
          <a:p>
            <a:pPr algn="ctr">
              <a:buClr>
                <a:srgbClr val="000000"/>
              </a:buClr>
              <a:buSzPts val="1100"/>
            </a:pPr>
            <a:endParaRPr sz="1600">
              <a:solidFill>
                <a:schemeClr val="bg1"/>
              </a:solidFill>
              <a:latin typeface="Roboto Condensed (Cuerpo)"/>
              <a:ea typeface="Roboto"/>
              <a:cs typeface="Roboto"/>
              <a:sym typeface="Roboto"/>
            </a:endParaRPr>
          </a:p>
          <a:p>
            <a:pPr algn="ctr">
              <a:buClr>
                <a:srgbClr val="000000"/>
              </a:buClr>
              <a:buSzPts val="1100"/>
            </a:pPr>
            <a:endParaRPr sz="1600">
              <a:solidFill>
                <a:schemeClr val="bg1"/>
              </a:solidFill>
              <a:latin typeface="Roboto Condensed (Cuerpo)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344;p22">
            <a:extLst>
              <a:ext uri="{FF2B5EF4-FFF2-40B4-BE49-F238E27FC236}">
                <a16:creationId xmlns:a16="http://schemas.microsoft.com/office/drawing/2014/main" id="{6AAE8814-D17C-9904-8898-8F360C9866E0}"/>
              </a:ext>
            </a:extLst>
          </p:cNvPr>
          <p:cNvSpPr/>
          <p:nvPr/>
        </p:nvSpPr>
        <p:spPr>
          <a:xfrm>
            <a:off x="908421" y="2049024"/>
            <a:ext cx="3857855" cy="523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C0017">
                  <a:shade val="30000"/>
                  <a:satMod val="115000"/>
                </a:srgbClr>
              </a:gs>
              <a:gs pos="50000">
                <a:srgbClr val="DC0017">
                  <a:shade val="67500"/>
                  <a:satMod val="115000"/>
                </a:srgbClr>
              </a:gs>
              <a:gs pos="100000">
                <a:srgbClr val="DC001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267">
                <a:solidFill>
                  <a:schemeClr val="bg1"/>
                </a:solidFill>
                <a:latin typeface="Roboto Condensed (Cuerpo)"/>
                <a:ea typeface="Fira Sans Extra Condensed Medium"/>
                <a:cs typeface="Fira Sans Extra Condensed Medium"/>
                <a:sym typeface="Fira Sans Extra Condensed Medium"/>
              </a:rPr>
              <a:t>LAUNCH</a:t>
            </a:r>
            <a:endParaRPr sz="2267">
              <a:solidFill>
                <a:schemeClr val="bg1"/>
              </a:solidFill>
              <a:latin typeface="Roboto Condensed (Cuerpo)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" name="Google Shape;345;p22">
            <a:extLst>
              <a:ext uri="{FF2B5EF4-FFF2-40B4-BE49-F238E27FC236}">
                <a16:creationId xmlns:a16="http://schemas.microsoft.com/office/drawing/2014/main" id="{D364653B-5405-7E56-1B43-2AB1A9C894BF}"/>
              </a:ext>
            </a:extLst>
          </p:cNvPr>
          <p:cNvSpPr/>
          <p:nvPr/>
        </p:nvSpPr>
        <p:spPr>
          <a:xfrm>
            <a:off x="8515835" y="2139460"/>
            <a:ext cx="3195497" cy="523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5">
                  <a:shade val="30000"/>
                  <a:satMod val="115000"/>
                </a:srgbClr>
              </a:gs>
              <a:gs pos="50000">
                <a:srgbClr val="C00005">
                  <a:shade val="67500"/>
                  <a:satMod val="115000"/>
                </a:srgbClr>
              </a:gs>
              <a:gs pos="100000">
                <a:srgbClr val="C00005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bg1"/>
                </a:solidFill>
                <a:latin typeface="Roboto Condensed (Cuerpo)"/>
                <a:ea typeface="Fira Sans Extra Condensed Medium"/>
                <a:cs typeface="Fira Sans Extra Condensed Medium"/>
                <a:sym typeface="Fira Sans Extra Condensed Medium"/>
              </a:rPr>
              <a:t>SUSTAIN</a:t>
            </a:r>
            <a:endParaRPr sz="2267">
              <a:solidFill>
                <a:schemeClr val="bg1"/>
              </a:solidFill>
              <a:latin typeface="Roboto Condensed (Cuerpo)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" name="Google Shape;347;p22">
            <a:extLst>
              <a:ext uri="{FF2B5EF4-FFF2-40B4-BE49-F238E27FC236}">
                <a16:creationId xmlns:a16="http://schemas.microsoft.com/office/drawing/2014/main" id="{E69CFFD5-BD69-B2A8-9A3A-799BCF73C348}"/>
              </a:ext>
            </a:extLst>
          </p:cNvPr>
          <p:cNvSpPr/>
          <p:nvPr/>
        </p:nvSpPr>
        <p:spPr>
          <a:xfrm>
            <a:off x="599366" y="1053743"/>
            <a:ext cx="11449759" cy="673600"/>
          </a:xfrm>
          <a:prstGeom prst="rightArrow">
            <a:avLst>
              <a:gd name="adj1" fmla="val 50000"/>
              <a:gd name="adj2" fmla="val 95827"/>
            </a:avLst>
          </a:prstGeom>
          <a:gradFill flip="none" rotWithShape="1">
            <a:gsLst>
              <a:gs pos="0">
                <a:srgbClr val="CA0006">
                  <a:shade val="30000"/>
                  <a:satMod val="115000"/>
                </a:srgbClr>
              </a:gs>
              <a:gs pos="50000">
                <a:srgbClr val="CA0006">
                  <a:shade val="67500"/>
                  <a:satMod val="115000"/>
                </a:srgbClr>
              </a:gs>
              <a:gs pos="100000">
                <a:srgbClr val="CA000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bg1"/>
              </a:solidFill>
              <a:latin typeface="Roboto Condensed (Cuerpo)"/>
            </a:endParaRPr>
          </a:p>
        </p:txBody>
      </p:sp>
      <p:sp>
        <p:nvSpPr>
          <p:cNvPr id="42" name="Google Shape;336;p22">
            <a:extLst>
              <a:ext uri="{FF2B5EF4-FFF2-40B4-BE49-F238E27FC236}">
                <a16:creationId xmlns:a16="http://schemas.microsoft.com/office/drawing/2014/main" id="{84AF2FF5-1725-17B7-707C-C3BF953E5014}"/>
              </a:ext>
            </a:extLst>
          </p:cNvPr>
          <p:cNvSpPr/>
          <p:nvPr/>
        </p:nvSpPr>
        <p:spPr>
          <a:xfrm>
            <a:off x="2051624" y="749283"/>
            <a:ext cx="1087200" cy="1087200"/>
          </a:xfrm>
          <a:prstGeom prst="ellipse">
            <a:avLst/>
          </a:prstGeom>
          <a:solidFill>
            <a:srgbClr val="BE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200">
              <a:solidFill>
                <a:schemeClr val="bg1"/>
              </a:solidFill>
              <a:latin typeface="Roboto Condensed (Cuerpo)"/>
            </a:endParaRPr>
          </a:p>
        </p:txBody>
      </p:sp>
      <p:sp>
        <p:nvSpPr>
          <p:cNvPr id="44" name="Google Shape;339;p22">
            <a:extLst>
              <a:ext uri="{FF2B5EF4-FFF2-40B4-BE49-F238E27FC236}">
                <a16:creationId xmlns:a16="http://schemas.microsoft.com/office/drawing/2014/main" id="{7FF9F205-AEC1-394E-3B13-4E365E1FD732}"/>
              </a:ext>
            </a:extLst>
          </p:cNvPr>
          <p:cNvSpPr/>
          <p:nvPr/>
        </p:nvSpPr>
        <p:spPr>
          <a:xfrm>
            <a:off x="9530685" y="707929"/>
            <a:ext cx="1087200" cy="1087200"/>
          </a:xfrm>
          <a:prstGeom prst="ellipse">
            <a:avLst/>
          </a:prstGeom>
          <a:solidFill>
            <a:srgbClr val="A8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20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35FFB3B-A6B2-51F6-04FB-4F1CAD79F03C}"/>
              </a:ext>
            </a:extLst>
          </p:cNvPr>
          <p:cNvSpPr txBox="1"/>
          <p:nvPr/>
        </p:nvSpPr>
        <p:spPr>
          <a:xfrm>
            <a:off x="1466177" y="2798921"/>
            <a:ext cx="279005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ctr">
              <a:buClr>
                <a:schemeClr val="bg1"/>
              </a:buClr>
              <a:buSzPct val="113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Media gathering (2 weeks in advance) focused on technology, gaming and trend sources</a:t>
            </a:r>
          </a:p>
          <a:p>
            <a:pPr marL="171450" indent="-171450" algn="ctr">
              <a:buClr>
                <a:schemeClr val="bg1"/>
              </a:buClr>
              <a:buSzPct val="113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Media gathering list of media confirmed to the launch event </a:t>
            </a:r>
            <a:endParaRPr lang="en-US" sz="1200">
              <a:solidFill>
                <a:schemeClr val="bg1"/>
              </a:solidFill>
              <a:latin typeface="Roboto Condensed (Cuerpo)"/>
              <a:ea typeface="Roboto"/>
              <a:cs typeface="Roboto"/>
            </a:endParaRPr>
          </a:p>
          <a:p>
            <a:pPr marL="171450" indent="-171450" algn="ctr">
              <a:buClr>
                <a:schemeClr val="bg1"/>
              </a:buClr>
              <a:buSzPct val="113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Press release </a:t>
            </a:r>
            <a:endParaRPr lang="en-US" sz="1200">
              <a:solidFill>
                <a:schemeClr val="bg1"/>
              </a:solidFill>
              <a:latin typeface="Roboto Condensed (Cuerpo)"/>
              <a:ea typeface="Roboto"/>
              <a:cs typeface="Roboto"/>
            </a:endParaRPr>
          </a:p>
          <a:p>
            <a:pPr algn="ctr">
              <a:buClr>
                <a:srgbClr val="000000"/>
              </a:buClr>
              <a:buSzPts val="1100"/>
            </a:pPr>
            <a:endParaRPr lang="en-US" sz="1200">
              <a:solidFill>
                <a:schemeClr val="bg1"/>
              </a:solidFill>
              <a:latin typeface="Roboto Condensed (Cuerpo)"/>
              <a:ea typeface="Roboto"/>
              <a:cs typeface="Roboto"/>
              <a:sym typeface="Roboto"/>
            </a:endParaRPr>
          </a:p>
          <a:p>
            <a:pPr algn="ctr">
              <a:buSzPts val="1100"/>
            </a:pPr>
            <a:r>
              <a:rPr lang="en-US" sz="1200" b="1" i="1">
                <a:solidFill>
                  <a:schemeClr val="bg1"/>
                </a:solidFill>
                <a:latin typeface="Roboto Condensed (Cuerpo)"/>
                <a:ea typeface="Roboto"/>
                <a:cs typeface="Roboto"/>
              </a:rPr>
              <a:t>To be held in </a:t>
            </a:r>
            <a:r>
              <a:rPr lang="en-US" sz="1200" b="1" i="1" err="1">
                <a:solidFill>
                  <a:schemeClr val="bg1"/>
                </a:solidFill>
                <a:latin typeface="Roboto Condensed (Cuerpo)"/>
                <a:ea typeface="Roboto"/>
                <a:cs typeface="Roboto"/>
              </a:rPr>
              <a:t>june</a:t>
            </a:r>
            <a:r>
              <a:rPr lang="en-US" sz="1200" b="1" i="1">
                <a:solidFill>
                  <a:schemeClr val="bg1"/>
                </a:solidFill>
                <a:latin typeface="Roboto Condensed (Cuerpo)"/>
                <a:ea typeface="Roboto"/>
                <a:cs typeface="Roboto"/>
              </a:rPr>
              <a:t> (date to be defined).</a:t>
            </a:r>
          </a:p>
        </p:txBody>
      </p:sp>
      <p:pic>
        <p:nvPicPr>
          <p:cNvPr id="47" name="Gráfico 46" descr="Rocket con relleno sólido">
            <a:extLst>
              <a:ext uri="{FF2B5EF4-FFF2-40B4-BE49-F238E27FC236}">
                <a16:creationId xmlns:a16="http://schemas.microsoft.com/office/drawing/2014/main" id="{66B7273F-2010-BD79-CEBC-57EF1F654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6082" y="841202"/>
            <a:ext cx="987079" cy="987079"/>
          </a:xfrm>
          <a:prstGeom prst="rect">
            <a:avLst/>
          </a:prstGeom>
        </p:spPr>
      </p:pic>
      <p:pic>
        <p:nvPicPr>
          <p:cNvPr id="49" name="Gráfico 48" descr="Aspiration con relleno sólido">
            <a:extLst>
              <a:ext uri="{FF2B5EF4-FFF2-40B4-BE49-F238E27FC236}">
                <a16:creationId xmlns:a16="http://schemas.microsoft.com/office/drawing/2014/main" id="{7B829F9A-B715-8C6C-5BD3-FEE87A900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7488" y="708859"/>
            <a:ext cx="984602" cy="984602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9F24CBF6-A1C9-7D50-358D-DC54CAF078E2}"/>
              </a:ext>
            </a:extLst>
          </p:cNvPr>
          <p:cNvSpPr txBox="1"/>
          <p:nvPr/>
        </p:nvSpPr>
        <p:spPr>
          <a:xfrm>
            <a:off x="8718556" y="2852780"/>
            <a:ext cx="279005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6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Second wave of media reviews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6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Media content focused on product features:</a:t>
            </a:r>
            <a:endParaRPr lang="en-US" sz="1200" dirty="0">
              <a:solidFill>
                <a:schemeClr val="bg1"/>
              </a:solidFill>
              <a:latin typeface="Roboto Condensed (Cuerpo)"/>
              <a:ea typeface="Roboto"/>
              <a:cs typeface="Roboto"/>
            </a:endParaRPr>
          </a:p>
          <a:p>
            <a:pPr marL="171450" marR="0" lvl="8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2000"/>
              <a:buFont typeface="Wingdings" panose="05000000000000000000" pitchFamily="2" charset="2"/>
              <a:buChar char="q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ROG nebula display</a:t>
            </a:r>
            <a:endParaRPr lang="en-US" sz="1200" dirty="0">
              <a:solidFill>
                <a:schemeClr val="bg1"/>
              </a:solidFill>
              <a:latin typeface="Roboto Condensed (Cuerpo)"/>
              <a:ea typeface="Roboto"/>
              <a:cs typeface="Roboto"/>
            </a:endParaRPr>
          </a:p>
          <a:p>
            <a:pPr marL="171450" marR="0" lvl="8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2000"/>
              <a:buFont typeface="Wingdings" panose="05000000000000000000" pitchFamily="2" charset="2"/>
              <a:buChar char="q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ROG </a:t>
            </a:r>
            <a:r>
              <a:rPr lang="en-US" sz="1200" dirty="0" err="1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inteligent</a:t>
            </a:r>
            <a:r>
              <a:rPr lang="en-US" sz="1200" dirty="0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 cooling</a:t>
            </a:r>
            <a:endParaRPr lang="en-US" sz="1200" dirty="0">
              <a:solidFill>
                <a:schemeClr val="bg1"/>
              </a:solidFill>
              <a:latin typeface="Roboto Condensed (Cuerpo)"/>
              <a:ea typeface="Roboto"/>
              <a:cs typeface="Roboto"/>
            </a:endParaRPr>
          </a:p>
          <a:p>
            <a:pPr marL="171450" marR="0" lvl="8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2000"/>
              <a:buFont typeface="Wingdings" panose="05000000000000000000" pitchFamily="2" charset="2"/>
              <a:buChar char="q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Performance</a:t>
            </a:r>
            <a:endParaRPr lang="en-US" sz="1200" dirty="0">
              <a:solidFill>
                <a:schemeClr val="bg1"/>
              </a:solidFill>
              <a:latin typeface="Roboto Condensed (Cuerpo)"/>
              <a:ea typeface="Roboto"/>
              <a:cs typeface="Roboto"/>
            </a:endParaRPr>
          </a:p>
          <a:p>
            <a:pPr marL="228600" marR="0" lvl="8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tabLst/>
              <a:defRPr/>
            </a:pPr>
            <a:endParaRPr lang="en-US" sz="1200">
              <a:solidFill>
                <a:schemeClr val="bg1"/>
              </a:solidFill>
              <a:latin typeface="Roboto Condensed (Cuerpo)"/>
              <a:ea typeface="Roboto"/>
              <a:cs typeface="Roboto"/>
              <a:sym typeface="Roboto"/>
            </a:endParaRPr>
          </a:p>
          <a:p>
            <a:pPr marL="228600" marR="0" lvl="8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tabLst/>
              <a:defRPr/>
            </a:pPr>
            <a:endParaRPr lang="en-US" sz="1200">
              <a:solidFill>
                <a:schemeClr val="bg1"/>
              </a:solidFill>
              <a:latin typeface="Roboto Condensed (Cuerpo)"/>
              <a:ea typeface="Roboto"/>
              <a:cs typeface="Roboto"/>
              <a:sym typeface="Roboto"/>
            </a:endParaRPr>
          </a:p>
          <a:p>
            <a:pPr marL="0" marR="0" lvl="8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200" b="1" i="1" dirty="0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June/ </a:t>
            </a:r>
            <a:r>
              <a:rPr lang="en-US" sz="1200" b="1" i="1" dirty="0" err="1">
                <a:solidFill>
                  <a:schemeClr val="bg1"/>
                </a:solidFill>
                <a:latin typeface="Roboto Condensed (Cuerpo)"/>
                <a:ea typeface="Roboto"/>
                <a:cs typeface="Roboto"/>
                <a:sym typeface="Roboto"/>
              </a:rPr>
              <a:t>july</a:t>
            </a:r>
            <a:endParaRPr lang="en-US" sz="1200" b="1" i="1" dirty="0">
              <a:solidFill>
                <a:schemeClr val="bg1"/>
              </a:solidFill>
              <a:latin typeface="Roboto Condensed (Cuerpo)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2592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Elipse 1046">
            <a:extLst>
              <a:ext uri="{FF2B5EF4-FFF2-40B4-BE49-F238E27FC236}">
                <a16:creationId xmlns:a16="http://schemas.microsoft.com/office/drawing/2014/main" id="{052B8766-EEC8-5C9E-BC37-CF8D5467CFBB}"/>
              </a:ext>
            </a:extLst>
          </p:cNvPr>
          <p:cNvSpPr/>
          <p:nvPr/>
        </p:nvSpPr>
        <p:spPr>
          <a:xfrm>
            <a:off x="2431386" y="3063958"/>
            <a:ext cx="812177" cy="8121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D1420B19-D0D6-9C50-953C-85F3B76B8ECB}"/>
              </a:ext>
            </a:extLst>
          </p:cNvPr>
          <p:cNvSpPr/>
          <p:nvPr/>
        </p:nvSpPr>
        <p:spPr>
          <a:xfrm>
            <a:off x="419533" y="3080970"/>
            <a:ext cx="812177" cy="8121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C9904D23-30EA-7B46-05AE-DEBE8660FA50}"/>
              </a:ext>
            </a:extLst>
          </p:cNvPr>
          <p:cNvSpPr/>
          <p:nvPr/>
        </p:nvSpPr>
        <p:spPr>
          <a:xfrm>
            <a:off x="2332363" y="5572353"/>
            <a:ext cx="812177" cy="8121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807A7426-AA3A-EF06-52BC-57E63E485AB8}"/>
              </a:ext>
            </a:extLst>
          </p:cNvPr>
          <p:cNvSpPr/>
          <p:nvPr/>
        </p:nvSpPr>
        <p:spPr>
          <a:xfrm>
            <a:off x="2286748" y="595541"/>
            <a:ext cx="812177" cy="8121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" y="0"/>
            <a:ext cx="3523480" cy="477897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368" y="128347"/>
            <a:ext cx="5936559" cy="622247"/>
          </a:xfrm>
        </p:spPr>
        <p:txBody>
          <a:bodyPr lIns="91440" tIns="45720" rIns="91440" bIns="45720" anchor="t"/>
          <a:lstStyle/>
          <a:p>
            <a:r>
              <a:rPr lang="es-CO" altLang="zh-TW" sz="2650"/>
              <a:t>PR Media </a:t>
            </a:r>
            <a:r>
              <a:rPr lang="es-CO" altLang="zh-TW" sz="2650" err="1"/>
              <a:t>Gathering</a:t>
            </a:r>
            <a:r>
              <a:rPr lang="es-CO" altLang="zh-TW" sz="2650"/>
              <a:t> / </a:t>
            </a:r>
            <a:r>
              <a:rPr lang="es-CO" altLang="zh-TW" sz="2650" err="1"/>
              <a:t>influencers</a:t>
            </a:r>
          </a:p>
          <a:p>
            <a:endParaRPr lang="es-CO" altLang="zh-TW" sz="265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9B64C57-91F6-E9DC-F5ED-59CEED88CDC2}"/>
              </a:ext>
            </a:extLst>
          </p:cNvPr>
          <p:cNvSpPr/>
          <p:nvPr/>
        </p:nvSpPr>
        <p:spPr>
          <a:xfrm>
            <a:off x="419533" y="595542"/>
            <a:ext cx="812177" cy="8121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F0C6EEF-AB74-05AC-BDE4-5514261E7FBE}"/>
              </a:ext>
            </a:extLst>
          </p:cNvPr>
          <p:cNvSpPr txBox="1"/>
          <p:nvPr/>
        </p:nvSpPr>
        <p:spPr>
          <a:xfrm>
            <a:off x="332626" y="826606"/>
            <a:ext cx="98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WHEN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5FF8DE2-A0F9-B587-F016-3AC43228AD78}"/>
              </a:ext>
            </a:extLst>
          </p:cNvPr>
          <p:cNvSpPr txBox="1"/>
          <p:nvPr/>
        </p:nvSpPr>
        <p:spPr>
          <a:xfrm>
            <a:off x="2231327" y="826606"/>
            <a:ext cx="9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WHERE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2ED878D-5525-7620-174F-64C9419C7875}"/>
              </a:ext>
            </a:extLst>
          </p:cNvPr>
          <p:cNvCxnSpPr>
            <a:cxnSpLocks/>
          </p:cNvCxnSpPr>
          <p:nvPr/>
        </p:nvCxnSpPr>
        <p:spPr>
          <a:xfrm>
            <a:off x="828720" y="1470826"/>
            <a:ext cx="0" cy="12937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B73E43D-F7AC-B21D-E15C-E6290D8AA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437" y="1680125"/>
            <a:ext cx="1309572" cy="10118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ECBF27D0-2DE9-9A99-6126-CB02E8634EA3}"/>
              </a:ext>
            </a:extLst>
          </p:cNvPr>
          <p:cNvSpPr/>
          <p:nvPr/>
        </p:nvSpPr>
        <p:spPr>
          <a:xfrm>
            <a:off x="580000" y="2039368"/>
            <a:ext cx="150920" cy="150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Flecha: hacia arriba 25">
            <a:extLst>
              <a:ext uri="{FF2B5EF4-FFF2-40B4-BE49-F238E27FC236}">
                <a16:creationId xmlns:a16="http://schemas.microsoft.com/office/drawing/2014/main" id="{F0824DC2-A8E7-7BE7-61AB-069BD02FB140}"/>
              </a:ext>
            </a:extLst>
          </p:cNvPr>
          <p:cNvSpPr/>
          <p:nvPr/>
        </p:nvSpPr>
        <p:spPr>
          <a:xfrm>
            <a:off x="776478" y="2613495"/>
            <a:ext cx="289390" cy="28294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30C0199-95E5-3F7D-C820-969065DE4EEF}"/>
              </a:ext>
            </a:extLst>
          </p:cNvPr>
          <p:cNvSpPr txBox="1"/>
          <p:nvPr/>
        </p:nvSpPr>
        <p:spPr>
          <a:xfrm>
            <a:off x="294999" y="3285381"/>
            <a:ext cx="106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PAX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D6BF6A20-3FD6-A4C0-4D54-42783C5F5EA1}"/>
              </a:ext>
            </a:extLst>
          </p:cNvPr>
          <p:cNvCxnSpPr>
            <a:cxnSpLocks/>
          </p:cNvCxnSpPr>
          <p:nvPr/>
        </p:nvCxnSpPr>
        <p:spPr>
          <a:xfrm flipH="1">
            <a:off x="825622" y="3912921"/>
            <a:ext cx="3098" cy="17496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37CB9C6-D20A-C51A-10E2-67B0FBA6758A}"/>
              </a:ext>
            </a:extLst>
          </p:cNvPr>
          <p:cNvSpPr txBox="1"/>
          <p:nvPr/>
        </p:nvSpPr>
        <p:spPr>
          <a:xfrm>
            <a:off x="98236" y="4060005"/>
            <a:ext cx="1454772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18 </a:t>
            </a:r>
            <a:r>
              <a:rPr lang="es-CO" dirty="0" err="1">
                <a:solidFill>
                  <a:schemeClr val="bg1"/>
                </a:solidFill>
              </a:rPr>
              <a:t>people</a:t>
            </a:r>
            <a:endParaRPr lang="es-CO" dirty="0">
              <a:solidFill>
                <a:schemeClr val="bg1"/>
              </a:solidFill>
            </a:endParaRPr>
          </a:p>
          <a:p>
            <a:pPr algn="ctr"/>
            <a:r>
              <a:rPr lang="es-CO" sz="1100" dirty="0">
                <a:solidFill>
                  <a:schemeClr val="bg1"/>
                </a:solidFill>
              </a:rPr>
              <a:t>6/8 medios</a:t>
            </a:r>
            <a:endParaRPr lang="es-CO" sz="1100" dirty="0">
              <a:solidFill>
                <a:schemeClr val="bg1"/>
              </a:solidFill>
              <a:cs typeface="Roboto Condensed"/>
            </a:endParaRPr>
          </a:p>
          <a:p>
            <a:pPr algn="ctr"/>
            <a:r>
              <a:rPr lang="es-CO" sz="1100" dirty="0">
                <a:solidFill>
                  <a:schemeClr val="bg1"/>
                </a:solidFill>
              </a:rPr>
              <a:t>1  </a:t>
            </a:r>
            <a:r>
              <a:rPr lang="es-CO" sz="1100" dirty="0" err="1">
                <a:solidFill>
                  <a:schemeClr val="bg1"/>
                </a:solidFill>
              </a:rPr>
              <a:t>Influencer</a:t>
            </a:r>
            <a:endParaRPr lang="es-CO" sz="1100" dirty="0">
              <a:solidFill>
                <a:schemeClr val="bg1"/>
              </a:solidFill>
            </a:endParaRPr>
          </a:p>
          <a:p>
            <a:pPr algn="ctr"/>
            <a:r>
              <a:rPr lang="es-CO" sz="1100" dirty="0">
                <a:solidFill>
                  <a:schemeClr val="bg1"/>
                </a:solidFill>
              </a:rPr>
              <a:t>3 ASUS</a:t>
            </a:r>
            <a:endParaRPr lang="es-CO" sz="1100" dirty="0">
              <a:solidFill>
                <a:schemeClr val="bg1"/>
              </a:solidFill>
              <a:cs typeface="Roboto Condensed"/>
            </a:endParaRPr>
          </a:p>
          <a:p>
            <a:pPr algn="ctr"/>
            <a:r>
              <a:rPr lang="es-CO" sz="1100" dirty="0">
                <a:solidFill>
                  <a:schemeClr val="bg1"/>
                </a:solidFill>
              </a:rPr>
              <a:t>8 Point</a:t>
            </a:r>
            <a:endParaRPr lang="es-CO" sz="1100" dirty="0">
              <a:solidFill>
                <a:schemeClr val="bg1"/>
              </a:solidFill>
              <a:cs typeface="Roboto Condensed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5288F2-8E9D-5994-A9EC-5725F9D21CDC}"/>
              </a:ext>
            </a:extLst>
          </p:cNvPr>
          <p:cNvSpPr txBox="1"/>
          <p:nvPr/>
        </p:nvSpPr>
        <p:spPr>
          <a:xfrm>
            <a:off x="2393745" y="3348558"/>
            <a:ext cx="83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LIST</a:t>
            </a:r>
          </a:p>
        </p:txBody>
      </p: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34554E86-EB73-EA5A-67B5-7263AE9471DE}"/>
              </a:ext>
            </a:extLst>
          </p:cNvPr>
          <p:cNvCxnSpPr>
            <a:cxnSpLocks/>
          </p:cNvCxnSpPr>
          <p:nvPr/>
        </p:nvCxnSpPr>
        <p:spPr>
          <a:xfrm>
            <a:off x="1962583" y="1600200"/>
            <a:ext cx="0" cy="500455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0" name="Elipse 1049">
            <a:extLst>
              <a:ext uri="{FF2B5EF4-FFF2-40B4-BE49-F238E27FC236}">
                <a16:creationId xmlns:a16="http://schemas.microsoft.com/office/drawing/2014/main" id="{FF9F7F8C-60A4-0C9F-29C1-EBF10DE88F40}"/>
              </a:ext>
            </a:extLst>
          </p:cNvPr>
          <p:cNvSpPr/>
          <p:nvPr/>
        </p:nvSpPr>
        <p:spPr>
          <a:xfrm>
            <a:off x="419533" y="5114679"/>
            <a:ext cx="812177" cy="8121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51" name="CuadroTexto 1050">
            <a:extLst>
              <a:ext uri="{FF2B5EF4-FFF2-40B4-BE49-F238E27FC236}">
                <a16:creationId xmlns:a16="http://schemas.microsoft.com/office/drawing/2014/main" id="{7DA8C1D1-6A51-FFDB-88A6-5DC3FCA10F71}"/>
              </a:ext>
            </a:extLst>
          </p:cNvPr>
          <p:cNvSpPr txBox="1"/>
          <p:nvPr/>
        </p:nvSpPr>
        <p:spPr>
          <a:xfrm>
            <a:off x="355572" y="5336102"/>
            <a:ext cx="95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052" name="Conector recto 1051">
            <a:extLst>
              <a:ext uri="{FF2B5EF4-FFF2-40B4-BE49-F238E27FC236}">
                <a16:creationId xmlns:a16="http://schemas.microsoft.com/office/drawing/2014/main" id="{A14A739A-C316-83FC-E6CE-0E992E944A49}"/>
              </a:ext>
            </a:extLst>
          </p:cNvPr>
          <p:cNvCxnSpPr>
            <a:cxnSpLocks/>
          </p:cNvCxnSpPr>
          <p:nvPr/>
        </p:nvCxnSpPr>
        <p:spPr>
          <a:xfrm>
            <a:off x="828720" y="5961488"/>
            <a:ext cx="0" cy="12879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3" name="CuadroTexto 1052">
            <a:extLst>
              <a:ext uri="{FF2B5EF4-FFF2-40B4-BE49-F238E27FC236}">
                <a16:creationId xmlns:a16="http://schemas.microsoft.com/office/drawing/2014/main" id="{4F962170-5FDE-753B-31B1-6048D295D70C}"/>
              </a:ext>
            </a:extLst>
          </p:cNvPr>
          <p:cNvSpPr txBox="1"/>
          <p:nvPr/>
        </p:nvSpPr>
        <p:spPr>
          <a:xfrm>
            <a:off x="75262" y="6021767"/>
            <a:ext cx="1909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>
                <a:solidFill>
                  <a:schemeClr val="bg1"/>
                </a:solidFill>
              </a:rPr>
              <a:t>9am Desayuno de bienvenida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>
                <a:solidFill>
                  <a:schemeClr val="bg1"/>
                </a:solidFill>
              </a:rPr>
              <a:t>9:30 am </a:t>
            </a:r>
            <a:r>
              <a:rPr lang="es-CO" sz="1000" err="1">
                <a:solidFill>
                  <a:schemeClr val="bg1"/>
                </a:solidFill>
              </a:rPr>
              <a:t>Product</a:t>
            </a:r>
            <a:endParaRPr lang="es-CO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>
                <a:solidFill>
                  <a:schemeClr val="bg1"/>
                </a:solidFill>
              </a:rPr>
              <a:t>10:00 am Q&amp;A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>
                <a:solidFill>
                  <a:schemeClr val="bg1"/>
                </a:solidFill>
              </a:rPr>
              <a:t>10:30 Despedida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0E346CC-A827-1D77-4AC7-790215B05F1A}"/>
              </a:ext>
            </a:extLst>
          </p:cNvPr>
          <p:cNvSpPr/>
          <p:nvPr/>
        </p:nvSpPr>
        <p:spPr>
          <a:xfrm>
            <a:off x="580000" y="2165468"/>
            <a:ext cx="150920" cy="150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49C4A61-9D99-184F-ADC6-4D3C2D21BEE9}"/>
              </a:ext>
            </a:extLst>
          </p:cNvPr>
          <p:cNvSpPr txBox="1"/>
          <p:nvPr/>
        </p:nvSpPr>
        <p:spPr>
          <a:xfrm>
            <a:off x="2219634" y="5829084"/>
            <a:ext cx="98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>
                <a:solidFill>
                  <a:schemeClr val="bg1"/>
                </a:solidFill>
              </a:rPr>
              <a:t>GIVEAWAY*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7DEB7BA-2685-D195-4DA9-BBE365F6AB60}"/>
              </a:ext>
            </a:extLst>
          </p:cNvPr>
          <p:cNvSpPr txBox="1"/>
          <p:nvPr/>
        </p:nvSpPr>
        <p:spPr>
          <a:xfrm>
            <a:off x="2449723" y="3887390"/>
            <a:ext cx="1198786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>
                <a:solidFill>
                  <a:schemeClr val="bg1"/>
                </a:solidFill>
              </a:rPr>
              <a:t>Teleamazonas</a:t>
            </a:r>
          </a:p>
          <a:p>
            <a:r>
              <a:rPr lang="es-ES" sz="1050">
                <a:solidFill>
                  <a:schemeClr val="bg1"/>
                </a:solidFill>
              </a:rPr>
              <a:t>Ecuavisa</a:t>
            </a:r>
          </a:p>
          <a:p>
            <a:r>
              <a:rPr lang="es-ES" sz="1050">
                <a:solidFill>
                  <a:schemeClr val="bg1"/>
                </a:solidFill>
              </a:rPr>
              <a:t>El Universo</a:t>
            </a:r>
          </a:p>
          <a:p>
            <a:r>
              <a:rPr lang="es-ES" sz="1050">
                <a:solidFill>
                  <a:schemeClr val="bg1"/>
                </a:solidFill>
              </a:rPr>
              <a:t>Expreso</a:t>
            </a:r>
          </a:p>
          <a:p>
            <a:r>
              <a:rPr lang="es-ES" sz="1050">
                <a:solidFill>
                  <a:schemeClr val="bg1"/>
                </a:solidFill>
              </a:rPr>
              <a:t>Forbes</a:t>
            </a:r>
          </a:p>
          <a:p>
            <a:r>
              <a:rPr lang="es-ES" sz="1050">
                <a:solidFill>
                  <a:schemeClr val="bg1"/>
                </a:solidFill>
              </a:rPr>
              <a:t>El Comercio*</a:t>
            </a:r>
          </a:p>
          <a:p>
            <a:r>
              <a:rPr lang="es-ES" sz="1050">
                <a:solidFill>
                  <a:schemeClr val="bg1"/>
                </a:solidFill>
              </a:rPr>
              <a:t>La 99 Radio*</a:t>
            </a:r>
          </a:p>
          <a:p>
            <a:r>
              <a:rPr lang="es-ES" sz="1050">
                <a:solidFill>
                  <a:schemeClr val="bg1"/>
                </a:solidFill>
              </a:rPr>
              <a:t>Republica techno*</a:t>
            </a:r>
          </a:p>
          <a:p>
            <a:r>
              <a:rPr lang="es-ES" sz="1050">
                <a:solidFill>
                  <a:schemeClr val="bg1"/>
                </a:solidFill>
              </a:rPr>
              <a:t>TC Televisión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5B9A6DA-4492-44AC-EC4D-D1B1B9D5FFC3}"/>
              </a:ext>
            </a:extLst>
          </p:cNvPr>
          <p:cNvCxnSpPr>
            <a:cxnSpLocks/>
          </p:cNvCxnSpPr>
          <p:nvPr/>
        </p:nvCxnSpPr>
        <p:spPr>
          <a:xfrm>
            <a:off x="8145509" y="1470826"/>
            <a:ext cx="0" cy="500455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62A49B89-B2CB-7DAD-1FC1-AF7DA51B8642}"/>
              </a:ext>
            </a:extLst>
          </p:cNvPr>
          <p:cNvSpPr/>
          <p:nvPr/>
        </p:nvSpPr>
        <p:spPr>
          <a:xfrm>
            <a:off x="8662403" y="650376"/>
            <a:ext cx="1018918" cy="102974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6920AA0-9087-B4C2-2D24-EB2176AF70D2}"/>
              </a:ext>
            </a:extLst>
          </p:cNvPr>
          <p:cNvSpPr txBox="1"/>
          <p:nvPr/>
        </p:nvSpPr>
        <p:spPr>
          <a:xfrm>
            <a:off x="8594096" y="1038386"/>
            <a:ext cx="131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Influencers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2B52F3A-B117-D68E-2FC1-CF299BA9C158}"/>
              </a:ext>
            </a:extLst>
          </p:cNvPr>
          <p:cNvSpPr txBox="1"/>
          <p:nvPr/>
        </p:nvSpPr>
        <p:spPr>
          <a:xfrm>
            <a:off x="3994287" y="3867048"/>
            <a:ext cx="38205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>
                <a:solidFill>
                  <a:schemeClr val="bg1"/>
                </a:solidFill>
              </a:rPr>
              <a:t>Asistencia virtual*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D9C2081-8D1A-83EB-284E-6A3AA3762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56" y="1824431"/>
            <a:ext cx="1507085" cy="14609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C7396C9-CB92-0F7F-32C9-5820AACD7F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27" t="21357" r="277" b="1838"/>
          <a:stretch/>
        </p:blipFill>
        <p:spPr>
          <a:xfrm>
            <a:off x="8306516" y="3487058"/>
            <a:ext cx="3793881" cy="91868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6A87D5F-F7AC-CF88-668A-D27B5F551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111" y="4621531"/>
            <a:ext cx="3447088" cy="1901644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A1158E7B-B665-82C0-E3EB-C5DE1C19FD02}"/>
              </a:ext>
            </a:extLst>
          </p:cNvPr>
          <p:cNvSpPr txBox="1"/>
          <p:nvPr/>
        </p:nvSpPr>
        <p:spPr>
          <a:xfrm>
            <a:off x="9907453" y="1893390"/>
            <a:ext cx="204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MAITTEQUEENX</a:t>
            </a:r>
          </a:p>
          <a:p>
            <a:pPr algn="ctr"/>
            <a:r>
              <a:rPr lang="es-CO" b="1">
                <a:solidFill>
                  <a:schemeClr val="bg1"/>
                </a:solidFill>
              </a:rPr>
              <a:t>6.8K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E1D0BA0-BFD2-9AF8-7847-F46893D06C62}"/>
              </a:ext>
            </a:extLst>
          </p:cNvPr>
          <p:cNvSpPr txBox="1"/>
          <p:nvPr/>
        </p:nvSpPr>
        <p:spPr>
          <a:xfrm>
            <a:off x="9798255" y="3131835"/>
            <a:ext cx="2041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i="1" u="sng">
                <a:solidFill>
                  <a:schemeClr val="bg1"/>
                </a:solidFill>
              </a:rPr>
              <a:t>En </a:t>
            </a:r>
            <a:r>
              <a:rPr lang="es-CO" sz="1050" i="1" u="sng" err="1">
                <a:solidFill>
                  <a:schemeClr val="bg1"/>
                </a:solidFill>
              </a:rPr>
              <a:t>negociaciòn</a:t>
            </a:r>
            <a:r>
              <a:rPr lang="es-CO" sz="1050" i="1" u="sng">
                <a:solidFill>
                  <a:schemeClr val="bg1"/>
                </a:solidFill>
              </a:rPr>
              <a:t>* acciones*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F153703-6D44-4541-983B-BF48682558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0837" y="5377423"/>
            <a:ext cx="1167411" cy="1352230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D7797ED1-5269-BF9B-E434-4ABD7C52F9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144" y="1409159"/>
            <a:ext cx="2645735" cy="1558752"/>
          </a:xfrm>
          <a:prstGeom prst="rect">
            <a:avLst/>
          </a:prstGeom>
        </p:spPr>
      </p:pic>
      <p:pic>
        <p:nvPicPr>
          <p:cNvPr id="10" name="Picture 11" descr="A picture containing floor&#10;&#10;Description automatically generated">
            <a:extLst>
              <a:ext uri="{FF2B5EF4-FFF2-40B4-BE49-F238E27FC236}">
                <a16:creationId xmlns:a16="http://schemas.microsoft.com/office/drawing/2014/main" id="{0902FB62-BD3B-A2CB-9DAA-E2668A3A8E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2749" y="1444600"/>
            <a:ext cx="2743200" cy="15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9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>
            <a:extLst>
              <a:ext uri="{FF2B5EF4-FFF2-40B4-BE49-F238E27FC236}">
                <a16:creationId xmlns:a16="http://schemas.microsoft.com/office/drawing/2014/main" id="{4AFA4782-D426-C83B-0F6F-5734CC54D0DF}"/>
              </a:ext>
            </a:extLst>
          </p:cNvPr>
          <p:cNvSpPr txBox="1"/>
          <p:nvPr/>
        </p:nvSpPr>
        <p:spPr>
          <a:xfrm>
            <a:off x="3930193" y="742900"/>
            <a:ext cx="4331635" cy="644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3587">
                <a:ln w="41275">
                  <a:noFill/>
                </a:ln>
                <a:solidFill>
                  <a:schemeClr val="bg1"/>
                </a:solidFill>
                <a:latin typeface="Trade Gothic LT Pro Bold" panose="020B0803040303020004" pitchFamily="34" charset="0"/>
                <a:ea typeface="Roboto" panose="02000000000000000000" pitchFamily="2" charset="0"/>
                <a:cs typeface="+mj-cs"/>
              </a:rPr>
              <a:t>CAMPAIGN STRATEGY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657113-9949-F388-9682-5870EA529A26}"/>
              </a:ext>
            </a:extLst>
          </p:cNvPr>
          <p:cNvCxnSpPr>
            <a:cxnSpLocks/>
          </p:cNvCxnSpPr>
          <p:nvPr/>
        </p:nvCxnSpPr>
        <p:spPr>
          <a:xfrm>
            <a:off x="5122865" y="1567954"/>
            <a:ext cx="0" cy="428420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2">
            <a:extLst>
              <a:ext uri="{FF2B5EF4-FFF2-40B4-BE49-F238E27FC236}">
                <a16:creationId xmlns:a16="http://schemas.microsoft.com/office/drawing/2014/main" id="{F5AF5B19-A309-3A56-3577-389AAE6FEAD0}"/>
              </a:ext>
            </a:extLst>
          </p:cNvPr>
          <p:cNvSpPr/>
          <p:nvPr/>
        </p:nvSpPr>
        <p:spPr>
          <a:xfrm>
            <a:off x="2098040" y="1567954"/>
            <a:ext cx="2819400" cy="5443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AWARENESS –  40%</a:t>
            </a:r>
          </a:p>
        </p:txBody>
      </p:sp>
      <p:sp>
        <p:nvSpPr>
          <p:cNvPr id="7" name="CuadroTexto 14">
            <a:extLst>
              <a:ext uri="{FF2B5EF4-FFF2-40B4-BE49-F238E27FC236}">
                <a16:creationId xmlns:a16="http://schemas.microsoft.com/office/drawing/2014/main" id="{41C0436E-E3BE-3C4F-6D0D-4E2FA44C15F1}"/>
              </a:ext>
            </a:extLst>
          </p:cNvPr>
          <p:cNvSpPr txBox="1"/>
          <p:nvPr/>
        </p:nvSpPr>
        <p:spPr>
          <a:xfrm>
            <a:off x="2098041" y="2312684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“The Pinnacle of Performance”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84ECC6-298B-F0BF-B274-216630189ABB}"/>
              </a:ext>
            </a:extLst>
          </p:cNvPr>
          <p:cNvCxnSpPr>
            <a:cxnSpLocks/>
          </p:cNvCxnSpPr>
          <p:nvPr/>
        </p:nvCxnSpPr>
        <p:spPr>
          <a:xfrm>
            <a:off x="8350697" y="1567954"/>
            <a:ext cx="0" cy="428420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2">
            <a:extLst>
              <a:ext uri="{FF2B5EF4-FFF2-40B4-BE49-F238E27FC236}">
                <a16:creationId xmlns:a16="http://schemas.microsoft.com/office/drawing/2014/main" id="{6FCDD4D6-60C9-9025-DA06-997A9EFE62B6}"/>
              </a:ext>
            </a:extLst>
          </p:cNvPr>
          <p:cNvSpPr/>
          <p:nvPr/>
        </p:nvSpPr>
        <p:spPr>
          <a:xfrm>
            <a:off x="5331654" y="1567954"/>
            <a:ext cx="2819400" cy="5443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CONSIDERATION – 30%</a:t>
            </a:r>
          </a:p>
        </p:txBody>
      </p:sp>
      <p:sp>
        <p:nvSpPr>
          <p:cNvPr id="12" name="Rectángulo 2">
            <a:extLst>
              <a:ext uri="{FF2B5EF4-FFF2-40B4-BE49-F238E27FC236}">
                <a16:creationId xmlns:a16="http://schemas.microsoft.com/office/drawing/2014/main" id="{51416F33-3B4D-2D9B-DB79-BE3395A22334}"/>
              </a:ext>
            </a:extLst>
          </p:cNvPr>
          <p:cNvSpPr/>
          <p:nvPr/>
        </p:nvSpPr>
        <p:spPr>
          <a:xfrm>
            <a:off x="8586916" y="1567954"/>
            <a:ext cx="2819400" cy="5443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CONVERSION –  30%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1862BAF-F6D8-4439-D889-184D8D56C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638" y="202049"/>
            <a:ext cx="3347324" cy="588962"/>
          </a:xfrm>
        </p:spPr>
        <p:txBody>
          <a:bodyPr/>
          <a:lstStyle/>
          <a:p>
            <a:pPr algn="l"/>
            <a:r>
              <a:rPr lang="en-US" sz="3587">
                <a:ln w="41275">
                  <a:noFill/>
                </a:ln>
                <a:latin typeface="Trade Gothic LT Pro Bold" panose="020B0803040303020004" pitchFamily="34" charset="0"/>
                <a:ea typeface="Roboto" panose="02000000000000000000" pitchFamily="2" charset="0"/>
                <a:cs typeface="+mj-cs"/>
              </a:rPr>
              <a:t>DIGITAL</a:t>
            </a:r>
          </a:p>
        </p:txBody>
      </p:sp>
      <p:sp>
        <p:nvSpPr>
          <p:cNvPr id="14" name="Rectángulo 2">
            <a:extLst>
              <a:ext uri="{FF2B5EF4-FFF2-40B4-BE49-F238E27FC236}">
                <a16:creationId xmlns:a16="http://schemas.microsoft.com/office/drawing/2014/main" id="{7AB49725-6EF5-2B09-A3BF-1DC24CEA738A}"/>
              </a:ext>
            </a:extLst>
          </p:cNvPr>
          <p:cNvSpPr/>
          <p:nvPr/>
        </p:nvSpPr>
        <p:spPr>
          <a:xfrm>
            <a:off x="232638" y="2321609"/>
            <a:ext cx="1523010" cy="4200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KEY Message</a:t>
            </a:r>
          </a:p>
        </p:txBody>
      </p:sp>
      <p:sp>
        <p:nvSpPr>
          <p:cNvPr id="15" name="Rectángulo 2">
            <a:extLst>
              <a:ext uri="{FF2B5EF4-FFF2-40B4-BE49-F238E27FC236}">
                <a16:creationId xmlns:a16="http://schemas.microsoft.com/office/drawing/2014/main" id="{D3EB5B38-BD8B-7A51-1002-D3716FE506A3}"/>
              </a:ext>
            </a:extLst>
          </p:cNvPr>
          <p:cNvSpPr/>
          <p:nvPr/>
        </p:nvSpPr>
        <p:spPr>
          <a:xfrm>
            <a:off x="232638" y="4884157"/>
            <a:ext cx="1523010" cy="4200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CTA</a:t>
            </a:r>
          </a:p>
        </p:txBody>
      </p:sp>
      <p:sp>
        <p:nvSpPr>
          <p:cNvPr id="16" name="Rectángulo 2">
            <a:extLst>
              <a:ext uri="{FF2B5EF4-FFF2-40B4-BE49-F238E27FC236}">
                <a16:creationId xmlns:a16="http://schemas.microsoft.com/office/drawing/2014/main" id="{9089D75F-4153-EC1C-DCE1-EA3F731EA22A}"/>
              </a:ext>
            </a:extLst>
          </p:cNvPr>
          <p:cNvSpPr/>
          <p:nvPr/>
        </p:nvSpPr>
        <p:spPr>
          <a:xfrm>
            <a:off x="232638" y="4368182"/>
            <a:ext cx="1523010" cy="4200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Landing page</a:t>
            </a:r>
          </a:p>
        </p:txBody>
      </p:sp>
      <p:sp>
        <p:nvSpPr>
          <p:cNvPr id="17" name="Rectángulo 2">
            <a:extLst>
              <a:ext uri="{FF2B5EF4-FFF2-40B4-BE49-F238E27FC236}">
                <a16:creationId xmlns:a16="http://schemas.microsoft.com/office/drawing/2014/main" id="{5227AF33-BB39-BBFD-1FC1-26D5E41DEA99}"/>
              </a:ext>
            </a:extLst>
          </p:cNvPr>
          <p:cNvSpPr/>
          <p:nvPr/>
        </p:nvSpPr>
        <p:spPr>
          <a:xfrm>
            <a:off x="232638" y="2837302"/>
            <a:ext cx="1523010" cy="14349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/>
              <a:t>Target Audience</a:t>
            </a:r>
            <a:endParaRPr lang="en-US" sz="1600">
              <a:cs typeface="Roboto Condensed"/>
            </a:endParaRPr>
          </a:p>
        </p:txBody>
      </p:sp>
      <p:sp>
        <p:nvSpPr>
          <p:cNvPr id="18" name="Rectángulo 2">
            <a:extLst>
              <a:ext uri="{FF2B5EF4-FFF2-40B4-BE49-F238E27FC236}">
                <a16:creationId xmlns:a16="http://schemas.microsoft.com/office/drawing/2014/main" id="{E2D04692-82D6-1E4C-81FB-799455760DFD}"/>
              </a:ext>
            </a:extLst>
          </p:cNvPr>
          <p:cNvSpPr/>
          <p:nvPr/>
        </p:nvSpPr>
        <p:spPr>
          <a:xfrm>
            <a:off x="232638" y="5400132"/>
            <a:ext cx="1523010" cy="5793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Medias</a:t>
            </a:r>
          </a:p>
        </p:txBody>
      </p:sp>
      <p:sp>
        <p:nvSpPr>
          <p:cNvPr id="19" name="CuadroTexto 14">
            <a:extLst>
              <a:ext uri="{FF2B5EF4-FFF2-40B4-BE49-F238E27FC236}">
                <a16:creationId xmlns:a16="http://schemas.microsoft.com/office/drawing/2014/main" id="{CAF5BE5F-F090-0D41-AEE4-1AA294FEB01C}"/>
              </a:ext>
            </a:extLst>
          </p:cNvPr>
          <p:cNvSpPr txBox="1"/>
          <p:nvPr/>
        </p:nvSpPr>
        <p:spPr>
          <a:xfrm>
            <a:off x="2098040" y="494028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“Know more”</a:t>
            </a:r>
          </a:p>
        </p:txBody>
      </p:sp>
      <p:sp>
        <p:nvSpPr>
          <p:cNvPr id="20" name="CuadroTexto 14">
            <a:extLst>
              <a:ext uri="{FF2B5EF4-FFF2-40B4-BE49-F238E27FC236}">
                <a16:creationId xmlns:a16="http://schemas.microsoft.com/office/drawing/2014/main" id="{1378C5F0-95C6-75E9-563C-EF8CD9D17B13}"/>
              </a:ext>
            </a:extLst>
          </p:cNvPr>
          <p:cNvSpPr txBox="1"/>
          <p:nvPr/>
        </p:nvSpPr>
        <p:spPr>
          <a:xfrm>
            <a:off x="2098041" y="2837302"/>
            <a:ext cx="2819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20 to 55 years / M+F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Interest: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Gaming / Video games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Technology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High performance computers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Creators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Innovation</a:t>
            </a:r>
          </a:p>
        </p:txBody>
      </p:sp>
      <p:sp>
        <p:nvSpPr>
          <p:cNvPr id="21" name="CuadroTexto 14">
            <a:extLst>
              <a:ext uri="{FF2B5EF4-FFF2-40B4-BE49-F238E27FC236}">
                <a16:creationId xmlns:a16="http://schemas.microsoft.com/office/drawing/2014/main" id="{4D2F43F3-CF59-0F42-7372-45DE561847B6}"/>
              </a:ext>
            </a:extLst>
          </p:cNvPr>
          <p:cNvSpPr txBox="1"/>
          <p:nvPr/>
        </p:nvSpPr>
        <p:spPr>
          <a:xfrm>
            <a:off x="2098040" y="4424305"/>
            <a:ext cx="307340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 Page – ASUS Site + Point</a:t>
            </a:r>
            <a:endParaRPr lang="en-US" sz="1400" dirty="0" err="1">
              <a:solidFill>
                <a:schemeClr val="bg1"/>
              </a:solidFill>
              <a:cs typeface="Roboto Condensed"/>
            </a:endParaRPr>
          </a:p>
        </p:txBody>
      </p:sp>
      <p:sp>
        <p:nvSpPr>
          <p:cNvPr id="22" name="CuadroTexto 14">
            <a:extLst>
              <a:ext uri="{FF2B5EF4-FFF2-40B4-BE49-F238E27FC236}">
                <a16:creationId xmlns:a16="http://schemas.microsoft.com/office/drawing/2014/main" id="{2CCF3470-4E31-7ADE-EB20-B48C832B8964}"/>
              </a:ext>
            </a:extLst>
          </p:cNvPr>
          <p:cNvSpPr txBox="1"/>
          <p:nvPr/>
        </p:nvSpPr>
        <p:spPr>
          <a:xfrm>
            <a:off x="2098040" y="5456255"/>
            <a:ext cx="28194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DV360 / YouTube / Facebook &amp; Instagram/SEM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DAD668-E49A-8F9C-BC9B-2C4E46396428}"/>
              </a:ext>
            </a:extLst>
          </p:cNvPr>
          <p:cNvCxnSpPr/>
          <p:nvPr/>
        </p:nvCxnSpPr>
        <p:spPr>
          <a:xfrm>
            <a:off x="219459" y="2778210"/>
            <a:ext cx="11283693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F032ED-AA25-1549-7DCD-5DF726119ED2}"/>
              </a:ext>
            </a:extLst>
          </p:cNvPr>
          <p:cNvCxnSpPr/>
          <p:nvPr/>
        </p:nvCxnSpPr>
        <p:spPr>
          <a:xfrm>
            <a:off x="219459" y="4320428"/>
            <a:ext cx="11283693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1256D6-7082-30FA-29AA-EA0A53483CBF}"/>
              </a:ext>
            </a:extLst>
          </p:cNvPr>
          <p:cNvCxnSpPr/>
          <p:nvPr/>
        </p:nvCxnSpPr>
        <p:spPr>
          <a:xfrm>
            <a:off x="219459" y="4829293"/>
            <a:ext cx="11283693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EDAA63-F79B-8886-EC37-B8E56DA7F7A2}"/>
              </a:ext>
            </a:extLst>
          </p:cNvPr>
          <p:cNvCxnSpPr/>
          <p:nvPr/>
        </p:nvCxnSpPr>
        <p:spPr>
          <a:xfrm>
            <a:off x="219459" y="5349902"/>
            <a:ext cx="11283693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14">
            <a:extLst>
              <a:ext uri="{FF2B5EF4-FFF2-40B4-BE49-F238E27FC236}">
                <a16:creationId xmlns:a16="http://schemas.microsoft.com/office/drawing/2014/main" id="{55790E37-F966-3F24-AA45-0F49A284FBB8}"/>
              </a:ext>
            </a:extLst>
          </p:cNvPr>
          <p:cNvSpPr txBox="1"/>
          <p:nvPr/>
        </p:nvSpPr>
        <p:spPr>
          <a:xfrm>
            <a:off x="5170811" y="2204962"/>
            <a:ext cx="314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“The new ROG </a:t>
            </a:r>
            <a:r>
              <a:rPr lang="en-US" sz="1400" err="1">
                <a:solidFill>
                  <a:schemeClr val="bg1"/>
                </a:solidFill>
              </a:rPr>
              <a:t>Strix</a:t>
            </a:r>
            <a:r>
              <a:rPr lang="en-US" sz="1400">
                <a:solidFill>
                  <a:schemeClr val="bg1"/>
                </a:solidFill>
              </a:rPr>
              <a:t> with nebula display, intelligent cooling and Intel 13</a:t>
            </a:r>
            <a:r>
              <a:rPr lang="en-US" sz="1400" baseline="30000">
                <a:solidFill>
                  <a:schemeClr val="bg1"/>
                </a:solidFill>
              </a:rPr>
              <a:t>th</a:t>
            </a:r>
            <a:r>
              <a:rPr lang="en-US" sz="1400">
                <a:solidFill>
                  <a:schemeClr val="bg1"/>
                </a:solidFill>
              </a:rPr>
              <a:t> gen CPU ”</a:t>
            </a:r>
          </a:p>
        </p:txBody>
      </p:sp>
      <p:sp>
        <p:nvSpPr>
          <p:cNvPr id="31" name="CuadroTexto 14">
            <a:extLst>
              <a:ext uri="{FF2B5EF4-FFF2-40B4-BE49-F238E27FC236}">
                <a16:creationId xmlns:a16="http://schemas.microsoft.com/office/drawing/2014/main" id="{13C664C2-DF33-EAC2-34F2-E94531053E91}"/>
              </a:ext>
            </a:extLst>
          </p:cNvPr>
          <p:cNvSpPr txBox="1"/>
          <p:nvPr/>
        </p:nvSpPr>
        <p:spPr>
          <a:xfrm>
            <a:off x="5331654" y="494028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“Know more”</a:t>
            </a:r>
          </a:p>
        </p:txBody>
      </p:sp>
      <p:sp>
        <p:nvSpPr>
          <p:cNvPr id="32" name="CuadroTexto 14">
            <a:extLst>
              <a:ext uri="{FF2B5EF4-FFF2-40B4-BE49-F238E27FC236}">
                <a16:creationId xmlns:a16="http://schemas.microsoft.com/office/drawing/2014/main" id="{BC997DC5-C0C0-BD25-8363-5725F0F9E409}"/>
              </a:ext>
            </a:extLst>
          </p:cNvPr>
          <p:cNvSpPr txBox="1"/>
          <p:nvPr/>
        </p:nvSpPr>
        <p:spPr>
          <a:xfrm>
            <a:off x="5331654" y="2868080"/>
            <a:ext cx="2819400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20 to 55 years / M+F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Interest (Similar to Awareness)</a:t>
            </a:r>
            <a:endParaRPr lang="en-US" sz="1400">
              <a:solidFill>
                <a:schemeClr val="bg1"/>
              </a:solidFill>
              <a:cs typeface="Roboto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Remarketing from Awareness + Lookalike</a:t>
            </a:r>
            <a:endParaRPr lang="en-US" sz="1400">
              <a:solidFill>
                <a:schemeClr val="bg1"/>
              </a:solidFill>
              <a:cs typeface="Roboto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  <a:cs typeface="Roboto Condensed"/>
            </a:endParaRPr>
          </a:p>
        </p:txBody>
      </p:sp>
      <p:sp>
        <p:nvSpPr>
          <p:cNvPr id="33" name="CuadroTexto 14">
            <a:extLst>
              <a:ext uri="{FF2B5EF4-FFF2-40B4-BE49-F238E27FC236}">
                <a16:creationId xmlns:a16="http://schemas.microsoft.com/office/drawing/2014/main" id="{DF2EB1C0-D3EC-0D95-945D-0EC9290169F8}"/>
              </a:ext>
            </a:extLst>
          </p:cNvPr>
          <p:cNvSpPr txBox="1"/>
          <p:nvPr/>
        </p:nvSpPr>
        <p:spPr>
          <a:xfrm>
            <a:off x="5170814" y="4424305"/>
            <a:ext cx="314108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 WTB (Point) </a:t>
            </a:r>
          </a:p>
        </p:txBody>
      </p:sp>
      <p:sp>
        <p:nvSpPr>
          <p:cNvPr id="34" name="CuadroTexto 14">
            <a:extLst>
              <a:ext uri="{FF2B5EF4-FFF2-40B4-BE49-F238E27FC236}">
                <a16:creationId xmlns:a16="http://schemas.microsoft.com/office/drawing/2014/main" id="{EC69642B-AD06-A270-F4D6-EEC4E2C411F9}"/>
              </a:ext>
            </a:extLst>
          </p:cNvPr>
          <p:cNvSpPr txBox="1"/>
          <p:nvPr/>
        </p:nvSpPr>
        <p:spPr>
          <a:xfrm>
            <a:off x="5331654" y="5456255"/>
            <a:ext cx="28194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DV360 / YouTube / Facebook &amp; Instagram/SEM</a:t>
            </a:r>
          </a:p>
        </p:txBody>
      </p:sp>
      <p:sp>
        <p:nvSpPr>
          <p:cNvPr id="36" name="CuadroTexto 14">
            <a:extLst>
              <a:ext uri="{FF2B5EF4-FFF2-40B4-BE49-F238E27FC236}">
                <a16:creationId xmlns:a16="http://schemas.microsoft.com/office/drawing/2014/main" id="{3BD972C2-BCBD-69E8-337F-3252EDACAAAF}"/>
              </a:ext>
            </a:extLst>
          </p:cNvPr>
          <p:cNvSpPr txBox="1"/>
          <p:nvPr/>
        </p:nvSpPr>
        <p:spPr>
          <a:xfrm>
            <a:off x="8586916" y="494028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“Buy Now”</a:t>
            </a:r>
          </a:p>
        </p:txBody>
      </p:sp>
      <p:sp>
        <p:nvSpPr>
          <p:cNvPr id="38" name="CuadroTexto 14">
            <a:extLst>
              <a:ext uri="{FF2B5EF4-FFF2-40B4-BE49-F238E27FC236}">
                <a16:creationId xmlns:a16="http://schemas.microsoft.com/office/drawing/2014/main" id="{2C483823-5DC9-AEC2-D455-B3E2D9EB4D18}"/>
              </a:ext>
            </a:extLst>
          </p:cNvPr>
          <p:cNvSpPr txBox="1"/>
          <p:nvPr/>
        </p:nvSpPr>
        <p:spPr>
          <a:xfrm>
            <a:off x="8586916" y="4424305"/>
            <a:ext cx="281940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ASUS WTB Page (Point) </a:t>
            </a:r>
          </a:p>
        </p:txBody>
      </p:sp>
      <p:sp>
        <p:nvSpPr>
          <p:cNvPr id="39" name="CuadroTexto 14">
            <a:extLst>
              <a:ext uri="{FF2B5EF4-FFF2-40B4-BE49-F238E27FC236}">
                <a16:creationId xmlns:a16="http://schemas.microsoft.com/office/drawing/2014/main" id="{990F9206-0CE6-421E-1EB5-0BB9967734C0}"/>
              </a:ext>
            </a:extLst>
          </p:cNvPr>
          <p:cNvSpPr txBox="1"/>
          <p:nvPr/>
        </p:nvSpPr>
        <p:spPr>
          <a:xfrm>
            <a:off x="8586916" y="5456255"/>
            <a:ext cx="281940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DV360 / Facebook &amp; Instagram/ SEM</a:t>
            </a:r>
          </a:p>
        </p:txBody>
      </p:sp>
      <p:sp>
        <p:nvSpPr>
          <p:cNvPr id="40" name="CuadroTexto 14">
            <a:extLst>
              <a:ext uri="{FF2B5EF4-FFF2-40B4-BE49-F238E27FC236}">
                <a16:creationId xmlns:a16="http://schemas.microsoft.com/office/drawing/2014/main" id="{C52644DC-A4CB-0F42-1AAC-66AC4DA96E5D}"/>
              </a:ext>
            </a:extLst>
          </p:cNvPr>
          <p:cNvSpPr txBox="1"/>
          <p:nvPr/>
        </p:nvSpPr>
        <p:spPr>
          <a:xfrm>
            <a:off x="8586916" y="2868080"/>
            <a:ext cx="2819400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20 to 55 years / M+F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Interest (Similar to Awareness)</a:t>
            </a:r>
            <a:endParaRPr lang="en-US" sz="1400">
              <a:solidFill>
                <a:schemeClr val="bg1"/>
              </a:solidFill>
              <a:cs typeface="Roboto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Remarketing from Awareness + Lookalike</a:t>
            </a:r>
            <a:endParaRPr lang="en-US" sz="1400">
              <a:solidFill>
                <a:schemeClr val="bg1"/>
              </a:solidFill>
              <a:cs typeface="Roboto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  <a:cs typeface="Roboto Condensed"/>
            </a:endParaRPr>
          </a:p>
        </p:txBody>
      </p:sp>
      <p:sp>
        <p:nvSpPr>
          <p:cNvPr id="41" name="CuadroTexto 14">
            <a:extLst>
              <a:ext uri="{FF2B5EF4-FFF2-40B4-BE49-F238E27FC236}">
                <a16:creationId xmlns:a16="http://schemas.microsoft.com/office/drawing/2014/main" id="{0FEB2C76-6666-8841-052D-D49FD0EB570F}"/>
              </a:ext>
            </a:extLst>
          </p:cNvPr>
          <p:cNvSpPr txBox="1"/>
          <p:nvPr/>
        </p:nvSpPr>
        <p:spPr>
          <a:xfrm>
            <a:off x="8426073" y="2312684"/>
            <a:ext cx="3141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“The new ROG </a:t>
            </a:r>
            <a:r>
              <a:rPr lang="en-US" sz="1400" err="1">
                <a:solidFill>
                  <a:schemeClr val="bg1"/>
                </a:solidFill>
              </a:rPr>
              <a:t>Strix</a:t>
            </a:r>
            <a:r>
              <a:rPr lang="en-US" sz="1400">
                <a:solidFill>
                  <a:schemeClr val="bg1"/>
                </a:solidFill>
              </a:rPr>
              <a:t> buy now!”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E75BF1F-D30B-A15A-E639-2FC732B21C1A}"/>
              </a:ext>
            </a:extLst>
          </p:cNvPr>
          <p:cNvSpPr txBox="1">
            <a:spLocks/>
          </p:cNvSpPr>
          <p:nvPr/>
        </p:nvSpPr>
        <p:spPr>
          <a:xfrm>
            <a:off x="292577" y="1662703"/>
            <a:ext cx="1134046" cy="42002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ctr" defTabSz="600665" rtl="0" eaLnBrk="1" latinLnBrk="0" hangingPunct="1">
              <a:spcBef>
                <a:spcPct val="20000"/>
              </a:spcBef>
              <a:buFontTx/>
              <a:buNone/>
              <a:def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 Norms Pro Light" panose="02000503020000020003" pitchFamily="2" charset="0"/>
                <a:ea typeface="新細明體" panose="02020500000000000000" pitchFamily="18" charset="-120"/>
                <a:cs typeface="+mn-cs"/>
              </a:defRPr>
            </a:lvl1pPr>
            <a:lvl2pPr marL="488041" indent="-187708" algn="l" defTabSz="6006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0831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164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1496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51828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2161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2494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52827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>
              <a:ln w="41275">
                <a:noFill/>
              </a:ln>
              <a:latin typeface="Trade Gothic LT Pro Bold" panose="020B0803040303020004" pitchFamily="34" charset="0"/>
              <a:ea typeface="Roboto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86822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1E1CDA-4BE6-99B7-AEE5-CECD9C9401F5}"/>
              </a:ext>
            </a:extLst>
          </p:cNvPr>
          <p:cNvSpPr/>
          <p:nvPr/>
        </p:nvSpPr>
        <p:spPr>
          <a:xfrm>
            <a:off x="404865" y="1371896"/>
            <a:ext cx="1769807" cy="44245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VEHICLE</a:t>
            </a:r>
            <a:endParaRPr lang="en-US"/>
          </a:p>
        </p:txBody>
      </p:sp>
      <p:sp>
        <p:nvSpPr>
          <p:cNvPr id="13" name="CuadroTexto 3">
            <a:extLst>
              <a:ext uri="{FF2B5EF4-FFF2-40B4-BE49-F238E27FC236}">
                <a16:creationId xmlns:a16="http://schemas.microsoft.com/office/drawing/2014/main" id="{5054474A-A52A-B441-AC78-3B728FE9F457}"/>
              </a:ext>
            </a:extLst>
          </p:cNvPr>
          <p:cNvSpPr txBox="1"/>
          <p:nvPr/>
        </p:nvSpPr>
        <p:spPr>
          <a:xfrm>
            <a:off x="3849234" y="256763"/>
            <a:ext cx="4493539" cy="644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3587">
                <a:ln w="41275">
                  <a:noFill/>
                </a:ln>
                <a:solidFill>
                  <a:schemeClr val="bg1"/>
                </a:solidFill>
                <a:latin typeface="Trade Gothic LT Pro Bold" panose="020B0803040303020004" pitchFamily="34" charset="0"/>
                <a:ea typeface="Roboto" panose="02000000000000000000" pitchFamily="2" charset="0"/>
                <a:cs typeface="+mj-cs"/>
              </a:rPr>
              <a:t>DIGITAL EXECUTION </a:t>
            </a:r>
            <a:r>
              <a:rPr lang="en-US" altLang="en-US" sz="1400">
                <a:ln w="41275">
                  <a:noFill/>
                </a:ln>
                <a:solidFill>
                  <a:schemeClr val="bg1"/>
                </a:solidFill>
                <a:latin typeface="Trade Gothic LT Pro Bold" panose="020B0803040303020004" pitchFamily="34" charset="0"/>
                <a:ea typeface="Roboto" panose="02000000000000000000" pitchFamily="2" charset="0"/>
                <a:cs typeface="+mj-cs"/>
              </a:rPr>
              <a:t>(June)</a:t>
            </a:r>
            <a:endParaRPr lang="en-US" altLang="en-US" sz="3587">
              <a:ln w="41275">
                <a:noFill/>
              </a:ln>
              <a:solidFill>
                <a:schemeClr val="bg1"/>
              </a:solidFill>
              <a:latin typeface="Trade Gothic LT Pro Bold" panose="020B0803040303020004" pitchFamily="34" charset="0"/>
              <a:ea typeface="Roboto" panose="02000000000000000000" pitchFamily="2" charset="0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7C55E3-E417-B292-FAD4-CFB84B843578}"/>
              </a:ext>
            </a:extLst>
          </p:cNvPr>
          <p:cNvCxnSpPr>
            <a:cxnSpLocks/>
          </p:cNvCxnSpPr>
          <p:nvPr/>
        </p:nvCxnSpPr>
        <p:spPr>
          <a:xfrm>
            <a:off x="404863" y="3590385"/>
            <a:ext cx="72446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A9521A-D41D-2789-6AFA-B2C3B5E323AE}"/>
              </a:ext>
            </a:extLst>
          </p:cNvPr>
          <p:cNvCxnSpPr>
            <a:cxnSpLocks/>
          </p:cNvCxnSpPr>
          <p:nvPr/>
        </p:nvCxnSpPr>
        <p:spPr>
          <a:xfrm>
            <a:off x="404863" y="4915816"/>
            <a:ext cx="72446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15B33EA-89C3-9C64-F521-DACF6A820772}"/>
              </a:ext>
            </a:extLst>
          </p:cNvPr>
          <p:cNvSpPr/>
          <p:nvPr/>
        </p:nvSpPr>
        <p:spPr>
          <a:xfrm>
            <a:off x="2735331" y="1371896"/>
            <a:ext cx="2186664" cy="44245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/>
              <a:t>WHAT</a:t>
            </a:r>
            <a:endParaRPr lang="en-US" sz="160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582F8BD-5D92-32BA-67F8-9A51F985EBF9}"/>
              </a:ext>
            </a:extLst>
          </p:cNvPr>
          <p:cNvSpPr/>
          <p:nvPr/>
        </p:nvSpPr>
        <p:spPr>
          <a:xfrm>
            <a:off x="5247473" y="1365202"/>
            <a:ext cx="2186664" cy="44245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/>
              <a:t>WHERE TO BUY </a:t>
            </a:r>
            <a:endParaRPr lang="en-US" sz="1600"/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6FB2DA11-7430-2D77-B45D-B60CED6BDCE0}"/>
              </a:ext>
            </a:extLst>
          </p:cNvPr>
          <p:cNvGrpSpPr/>
          <p:nvPr/>
        </p:nvGrpSpPr>
        <p:grpSpPr>
          <a:xfrm>
            <a:off x="406445" y="5123812"/>
            <a:ext cx="6254146" cy="909396"/>
            <a:chOff x="404864" y="2035874"/>
            <a:chExt cx="6254146" cy="90939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A91ED2-9488-4B2E-469A-E791608C8ADB}"/>
                </a:ext>
              </a:extLst>
            </p:cNvPr>
            <p:cNvSpPr/>
            <p:nvPr/>
          </p:nvSpPr>
          <p:spPr>
            <a:xfrm>
              <a:off x="404864" y="2164778"/>
              <a:ext cx="1769807" cy="442451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6BE67A-30C0-6459-48E8-E7236C130EF7}"/>
                </a:ext>
              </a:extLst>
            </p:cNvPr>
            <p:cNvSpPr txBox="1"/>
            <p:nvPr/>
          </p:nvSpPr>
          <p:spPr>
            <a:xfrm>
              <a:off x="480332" y="2234701"/>
              <a:ext cx="1615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400">
                  <a:solidFill>
                    <a:schemeClr val="bg1"/>
                  </a:solidFill>
                </a:rPr>
                <a:t>Social Media (G834)</a:t>
              </a:r>
              <a:endParaRPr lang="en-US" sz="1400">
                <a:solidFill>
                  <a:schemeClr val="bg1"/>
                </a:solidFill>
              </a:endParaRPr>
            </a:p>
          </p:txBody>
        </p:sp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C07CC35F-DDC2-1C07-8B99-6B1A5E8B1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48" y="2698866"/>
              <a:ext cx="231862" cy="231862"/>
            </a:xfrm>
            <a:prstGeom prst="rect">
              <a:avLst/>
            </a:prstGeom>
          </p:spPr>
        </p:pic>
        <p:pic>
          <p:nvPicPr>
            <p:cNvPr id="40" name="Picture 2" descr="TikTok Logo PNG Vector (AI) Free Download">
              <a:extLst>
                <a:ext uri="{FF2B5EF4-FFF2-40B4-BE49-F238E27FC236}">
                  <a16:creationId xmlns:a16="http://schemas.microsoft.com/office/drawing/2014/main" id="{FEFD2163-F22C-E671-1D9C-8E8208D80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21" y="2662214"/>
              <a:ext cx="283056" cy="283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5C61FE1-B9FA-FA38-B191-D8055318DAA5}"/>
                </a:ext>
              </a:extLst>
            </p:cNvPr>
            <p:cNvSpPr/>
            <p:nvPr/>
          </p:nvSpPr>
          <p:spPr>
            <a:xfrm>
              <a:off x="2735331" y="2044135"/>
              <a:ext cx="2192566" cy="1741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>
                  <a:solidFill>
                    <a:schemeClr val="tx1"/>
                  </a:solidFill>
                </a:rPr>
                <a:t>Video </a:t>
              </a:r>
              <a:r>
                <a:rPr lang="es-MX" sz="1400" err="1">
                  <a:solidFill>
                    <a:schemeClr val="tx1"/>
                  </a:solidFill>
                </a:rPr>
                <a:t>Unboxing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47BC0A5-E9C5-0147-F131-6CDCCDB52E06}"/>
                </a:ext>
              </a:extLst>
            </p:cNvPr>
            <p:cNvSpPr/>
            <p:nvPr/>
          </p:nvSpPr>
          <p:spPr>
            <a:xfrm>
              <a:off x="2735331" y="2337325"/>
              <a:ext cx="2192566" cy="1915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>
                  <a:solidFill>
                    <a:schemeClr val="tx1"/>
                  </a:solidFill>
                </a:rPr>
                <a:t>Video </a:t>
              </a:r>
              <a:r>
                <a:rPr lang="es-MX" sz="1400" err="1">
                  <a:solidFill>
                    <a:schemeClr val="tx1"/>
                  </a:solidFill>
                </a:rPr>
                <a:t>Product</a:t>
              </a:r>
              <a:r>
                <a:rPr lang="es-MX" sz="1400">
                  <a:solidFill>
                    <a:schemeClr val="tx1"/>
                  </a:solidFill>
                </a:rPr>
                <a:t> </a:t>
              </a:r>
              <a:r>
                <a:rPr lang="es-MX" sz="1400" err="1">
                  <a:solidFill>
                    <a:schemeClr val="tx1"/>
                  </a:solidFill>
                </a:rPr>
                <a:t>usage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6E5ECE-FBE3-F8F2-5B8F-797B40F7318E}"/>
                </a:ext>
              </a:extLst>
            </p:cNvPr>
            <p:cNvSpPr/>
            <p:nvPr/>
          </p:nvSpPr>
          <p:spPr>
            <a:xfrm>
              <a:off x="2735331" y="2642125"/>
              <a:ext cx="2192566" cy="1915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err="1">
                  <a:solidFill>
                    <a:schemeClr val="tx1"/>
                  </a:solidFill>
                </a:rPr>
                <a:t>Carrousel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1032" name="Picture 8" descr="Icono de Asus estilo Gradient Line">
              <a:extLst>
                <a:ext uri="{FF2B5EF4-FFF2-40B4-BE49-F238E27FC236}">
                  <a16:creationId xmlns:a16="http://schemas.microsoft.com/office/drawing/2014/main" id="{0EF7592B-7316-CA95-7C82-E5E814AC5D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5" t="7681" r="8267" b="8194"/>
            <a:stretch/>
          </p:blipFill>
          <p:spPr bwMode="auto">
            <a:xfrm>
              <a:off x="5886942" y="2035874"/>
              <a:ext cx="772068" cy="77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AE37D772-C3E5-4DB8-4F18-C6C9E54F9C19}"/>
                </a:ext>
              </a:extLst>
            </p:cNvPr>
            <p:cNvSpPr/>
            <p:nvPr/>
          </p:nvSpPr>
          <p:spPr>
            <a:xfrm rot="5400000">
              <a:off x="5117827" y="2290365"/>
              <a:ext cx="363794" cy="21538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1EDB4F-9709-46D8-BBAC-7251C27A4970}"/>
              </a:ext>
            </a:extLst>
          </p:cNvPr>
          <p:cNvSpPr/>
          <p:nvPr/>
        </p:nvSpPr>
        <p:spPr>
          <a:xfrm>
            <a:off x="404864" y="4026903"/>
            <a:ext cx="1769807" cy="442451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B6039-219C-31D5-3F8D-43C66398B565}"/>
              </a:ext>
            </a:extLst>
          </p:cNvPr>
          <p:cNvSpPr txBox="1"/>
          <p:nvPr/>
        </p:nvSpPr>
        <p:spPr>
          <a:xfrm>
            <a:off x="478610" y="4109628"/>
            <a:ext cx="1494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>
                <a:solidFill>
                  <a:schemeClr val="bg1"/>
                </a:solidFill>
              </a:rPr>
              <a:t>ASUS/ROG.com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20453CA-8B79-AAF7-D5A3-215BAFF0DB68}"/>
              </a:ext>
            </a:extLst>
          </p:cNvPr>
          <p:cNvSpPr/>
          <p:nvPr/>
        </p:nvSpPr>
        <p:spPr>
          <a:xfrm>
            <a:off x="2729429" y="4132562"/>
            <a:ext cx="2192566" cy="191555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>
                <a:solidFill>
                  <a:schemeClr val="tx1"/>
                </a:solidFill>
              </a:rPr>
              <a:t>Banners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B1080042-1F14-69A9-E01B-CDFCA7DC0247}"/>
              </a:ext>
            </a:extLst>
          </p:cNvPr>
          <p:cNvSpPr/>
          <p:nvPr/>
        </p:nvSpPr>
        <p:spPr>
          <a:xfrm rot="5400000">
            <a:off x="5117827" y="4125263"/>
            <a:ext cx="363794" cy="21538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813D72A8-EA51-D507-AE3D-77BA59E8E0DA}"/>
              </a:ext>
            </a:extLst>
          </p:cNvPr>
          <p:cNvGrpSpPr/>
          <p:nvPr/>
        </p:nvGrpSpPr>
        <p:grpSpPr>
          <a:xfrm>
            <a:off x="404863" y="2273832"/>
            <a:ext cx="5002552" cy="926073"/>
            <a:chOff x="404864" y="3403749"/>
            <a:chExt cx="5002552" cy="926073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07FD47E-30EC-E0E6-09A6-F8DA9E39B205}"/>
                </a:ext>
              </a:extLst>
            </p:cNvPr>
            <p:cNvSpPr/>
            <p:nvPr/>
          </p:nvSpPr>
          <p:spPr>
            <a:xfrm>
              <a:off x="2729429" y="3466365"/>
              <a:ext cx="2192566" cy="1915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err="1">
                  <a:solidFill>
                    <a:schemeClr val="tx1"/>
                  </a:solidFill>
                </a:rPr>
                <a:t>Carrousel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FDDE072-A837-6548-1577-570301C62383}"/>
                </a:ext>
              </a:extLst>
            </p:cNvPr>
            <p:cNvSpPr/>
            <p:nvPr/>
          </p:nvSpPr>
          <p:spPr>
            <a:xfrm>
              <a:off x="2729429" y="3808692"/>
              <a:ext cx="2192566" cy="1915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>
                  <a:solidFill>
                    <a:schemeClr val="tx1"/>
                  </a:solidFill>
                </a:rPr>
                <a:t>Banners 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E772F5-A7C9-8AE8-BF7A-90CC2797E516}"/>
                </a:ext>
              </a:extLst>
            </p:cNvPr>
            <p:cNvGrpSpPr/>
            <p:nvPr/>
          </p:nvGrpSpPr>
          <p:grpSpPr>
            <a:xfrm>
              <a:off x="404864" y="3403749"/>
              <a:ext cx="1931527" cy="825814"/>
              <a:chOff x="404864" y="3518761"/>
              <a:chExt cx="1931527" cy="82581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8388ACA-281D-04E2-3F77-C858A3A71AD8}"/>
                  </a:ext>
                </a:extLst>
              </p:cNvPr>
              <p:cNvSpPr/>
              <p:nvPr/>
            </p:nvSpPr>
            <p:spPr>
              <a:xfrm>
                <a:off x="404864" y="3518761"/>
                <a:ext cx="1769807" cy="442451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34073C-5354-573C-7E33-EEFA1AE5F173}"/>
                  </a:ext>
                </a:extLst>
              </p:cNvPr>
              <p:cNvSpPr txBox="1"/>
              <p:nvPr/>
            </p:nvSpPr>
            <p:spPr>
              <a:xfrm>
                <a:off x="478611" y="3591880"/>
                <a:ext cx="185778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s-MX" err="1">
                    <a:solidFill>
                      <a:schemeClr val="bg1"/>
                    </a:solidFill>
                  </a:rPr>
                  <a:t>Paid</a:t>
                </a:r>
                <a:r>
                  <a:rPr lang="es-MX">
                    <a:solidFill>
                      <a:schemeClr val="bg1"/>
                    </a:solidFill>
                  </a:rPr>
                  <a:t> media/SEM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33" name="Picture 32" descr="Logo&#10;&#10;Description automatically generated">
                <a:extLst>
                  <a:ext uri="{FF2B5EF4-FFF2-40B4-BE49-F238E27FC236}">
                    <a16:creationId xmlns:a16="http://schemas.microsoft.com/office/drawing/2014/main" id="{153A3618-02DF-0313-185C-0D5910785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046" y="4061519"/>
                <a:ext cx="283056" cy="283056"/>
              </a:xfrm>
              <a:prstGeom prst="rect">
                <a:avLst/>
              </a:prstGeom>
            </p:spPr>
          </p:pic>
          <p:pic>
            <p:nvPicPr>
              <p:cNvPr id="35" name="Picture 34" descr="Icon&#10;&#10;Description automatically generated">
                <a:extLst>
                  <a:ext uri="{FF2B5EF4-FFF2-40B4-BE49-F238E27FC236}">
                    <a16:creationId xmlns:a16="http://schemas.microsoft.com/office/drawing/2014/main" id="{B3428680-B9F1-7984-F66C-EB485C566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21" y="4093596"/>
                <a:ext cx="231862" cy="231862"/>
              </a:xfrm>
              <a:prstGeom prst="rect">
                <a:avLst/>
              </a:prstGeom>
            </p:spPr>
          </p:pic>
          <p:pic>
            <p:nvPicPr>
              <p:cNvPr id="37" name="Picture 36" descr="A picture containing text, clipart, first-aid kit, vector graphics&#10;&#10;Description automatically generated">
                <a:extLst>
                  <a:ext uri="{FF2B5EF4-FFF2-40B4-BE49-F238E27FC236}">
                    <a16:creationId xmlns:a16="http://schemas.microsoft.com/office/drawing/2014/main" id="{D2C04382-6C6A-82FC-32BE-FB6480E55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983" y="4088706"/>
                <a:ext cx="228682" cy="228682"/>
              </a:xfrm>
              <a:prstGeom prst="rect">
                <a:avLst/>
              </a:prstGeom>
            </p:spPr>
          </p:pic>
          <p:pic>
            <p:nvPicPr>
              <p:cNvPr id="1030" name="Picture 6" descr="THE NEW YOUTUBE LOGO PNG 2023 – eDigital Agency">
                <a:extLst>
                  <a:ext uri="{FF2B5EF4-FFF2-40B4-BE49-F238E27FC236}">
                    <a16:creationId xmlns:a16="http://schemas.microsoft.com/office/drawing/2014/main" id="{3F637152-2A29-18EE-5ADC-655151812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341"/>
              <a:stretch/>
            </p:blipFill>
            <p:spPr bwMode="auto">
              <a:xfrm>
                <a:off x="1550865" y="4087318"/>
                <a:ext cx="332972" cy="228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889DAE4-98C4-DA87-20BF-1785C220F776}"/>
                </a:ext>
              </a:extLst>
            </p:cNvPr>
            <p:cNvSpPr/>
            <p:nvPr/>
          </p:nvSpPr>
          <p:spPr>
            <a:xfrm>
              <a:off x="2739240" y="4138267"/>
              <a:ext cx="2192566" cy="1915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>
                  <a:solidFill>
                    <a:schemeClr val="tx1"/>
                  </a:solidFill>
                </a:rPr>
                <a:t>Video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A8858C1B-E5E1-7FA3-98D0-70B78C8CA942}"/>
                </a:ext>
              </a:extLst>
            </p:cNvPr>
            <p:cNvSpPr/>
            <p:nvPr/>
          </p:nvSpPr>
          <p:spPr>
            <a:xfrm rot="5400000">
              <a:off x="5117827" y="3797729"/>
              <a:ext cx="363794" cy="21538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4A9422-F13B-C692-0B69-E054CFCD7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429" y="2387478"/>
            <a:ext cx="1978758" cy="559045"/>
          </a:xfrm>
          <a:prstGeom prst="rect">
            <a:avLst/>
          </a:prstGeom>
        </p:spPr>
      </p:pic>
      <p:pic>
        <p:nvPicPr>
          <p:cNvPr id="15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2C7F80-E759-D7E6-009B-32D38CB5D8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352" y="3950554"/>
            <a:ext cx="1978758" cy="559045"/>
          </a:xfrm>
          <a:prstGeom prst="rect">
            <a:avLst/>
          </a:prstGeom>
        </p:spPr>
      </p:pic>
      <p:pic>
        <p:nvPicPr>
          <p:cNvPr id="16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BABA59F-2147-3307-7E8A-4108B98065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9274" y="5230323"/>
            <a:ext cx="1978758" cy="5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F3F44A-C0AA-CC12-27AF-1EAAC4238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1" y="3926746"/>
            <a:ext cx="1412533" cy="106716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BF5CE99-1653-0229-E33D-B055CE7C0D52}"/>
              </a:ext>
            </a:extLst>
          </p:cNvPr>
          <p:cNvSpPr txBox="1"/>
          <p:nvPr/>
        </p:nvSpPr>
        <p:spPr>
          <a:xfrm>
            <a:off x="-1200012" y="5408289"/>
            <a:ext cx="35052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000" err="1">
                <a:solidFill>
                  <a:schemeClr val="bg1"/>
                </a:solidFill>
              </a:rPr>
              <a:t>Toppers</a:t>
            </a:r>
            <a:r>
              <a:rPr lang="es-CO" sz="10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9E9BD4A-6F7B-189C-4246-66F839D66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05" b="93540" l="26678" r="72259">
                        <a14:foregroundMark x1="30442" y1="33913" x2="26923" y2="31180"/>
                        <a14:foregroundMark x1="27250" y1="28447" x2="31915" y2="20994"/>
                        <a14:foregroundMark x1="38625" y1="12422" x2="57856" y2="7453"/>
                        <a14:foregroundMark x1="57856" y1="7453" x2="41080" y2="11304"/>
                        <a14:foregroundMark x1="45008" y1="33913" x2="47463" y2="36025"/>
                        <a14:foregroundMark x1="47791" y1="32298" x2="47463" y2="32298"/>
                        <a14:foregroundMark x1="47791" y1="33913" x2="55974" y2="24720"/>
                        <a14:foregroundMark x1="55974" y1="24720" x2="55237" y2="26335"/>
                        <a14:foregroundMark x1="47791" y1="35528" x2="53846" y2="37640"/>
                        <a14:foregroundMark x1="53519" y1="37640" x2="59902" y2="29068"/>
                        <a14:foregroundMark x1="49918" y1="36025" x2="58429" y2="27453"/>
                        <a14:foregroundMark x1="69394" y1="33292" x2="71522" y2="25217"/>
                        <a14:foregroundMark x1="36498" y1="88696" x2="59738" y2="89689"/>
                        <a14:foregroundMark x1="59738" y1="89689" x2="59165" y2="88199"/>
                        <a14:foregroundMark x1="37889" y1="91429" x2="60311" y2="90062"/>
                        <a14:foregroundMark x1="60311" y1="90062" x2="59493" y2="87578"/>
                        <a14:foregroundMark x1="51718" y1="33913" x2="58838" y2="29068"/>
                        <a14:foregroundMark x1="47791" y1="35528" x2="57038" y2="26832"/>
                        <a14:foregroundMark x1="70867" y1="34410" x2="71195" y2="32298"/>
                        <a14:foregroundMark x1="70867" y1="32298" x2="71522" y2="23602"/>
                        <a14:foregroundMark x1="42881" y1="93540" x2="57774" y2="89814"/>
                      </a14:backgroundRemoval>
                    </a14:imgEffect>
                  </a14:imgLayer>
                </a14:imgProps>
              </a:ext>
            </a:extLst>
          </a:blip>
          <a:srcRect l="24095" r="22071"/>
          <a:stretch/>
        </p:blipFill>
        <p:spPr>
          <a:xfrm>
            <a:off x="2781270" y="4783531"/>
            <a:ext cx="1362635" cy="1667435"/>
          </a:xfrm>
          <a:prstGeom prst="rect">
            <a:avLst/>
          </a:prstGeom>
        </p:spPr>
      </p:pic>
      <p:pic>
        <p:nvPicPr>
          <p:cNvPr id="9" name="Imagen 8" descr="Escala de tiempo&#10;&#10;Descripción generada automáticamente">
            <a:extLst>
              <a:ext uri="{FF2B5EF4-FFF2-40B4-BE49-F238E27FC236}">
                <a16:creationId xmlns:a16="http://schemas.microsoft.com/office/drawing/2014/main" id="{3E53B5BB-748A-D95D-EFF3-892AC343E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8" y="5759016"/>
            <a:ext cx="2102506" cy="68809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C362436-94DD-43DF-B9C2-BB2CA272CEE4}"/>
              </a:ext>
            </a:extLst>
          </p:cNvPr>
          <p:cNvSpPr txBox="1"/>
          <p:nvPr/>
        </p:nvSpPr>
        <p:spPr>
          <a:xfrm>
            <a:off x="2433210" y="4509516"/>
            <a:ext cx="20562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000">
                <a:solidFill>
                  <a:schemeClr val="bg1"/>
                </a:solidFill>
              </a:rPr>
              <a:t>UNIFORM /MERCHANDISING ROG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C920FCA-BC12-D12F-7920-34D28244FE60}"/>
              </a:ext>
            </a:extLst>
          </p:cNvPr>
          <p:cNvSpPr txBox="1"/>
          <p:nvPr/>
        </p:nvSpPr>
        <p:spPr>
          <a:xfrm>
            <a:off x="-400761" y="1205582"/>
            <a:ext cx="24666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000">
                <a:solidFill>
                  <a:schemeClr val="bg1"/>
                </a:solidFill>
              </a:rPr>
              <a:t>POS  Implementation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3E62D8E-9930-DBFB-F33D-586EDCEBC74D}"/>
              </a:ext>
            </a:extLst>
          </p:cNvPr>
          <p:cNvSpPr txBox="1"/>
          <p:nvPr/>
        </p:nvSpPr>
        <p:spPr>
          <a:xfrm>
            <a:off x="-711435" y="3674990"/>
            <a:ext cx="25280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000">
                <a:solidFill>
                  <a:schemeClr val="bg1"/>
                </a:solidFill>
              </a:rPr>
              <a:t>MANTELETA</a:t>
            </a:r>
          </a:p>
        </p:txBody>
      </p:sp>
      <p:sp>
        <p:nvSpPr>
          <p:cNvPr id="22" name="文字版面配置區 1">
            <a:extLst>
              <a:ext uri="{FF2B5EF4-FFF2-40B4-BE49-F238E27FC236}">
                <a16:creationId xmlns:a16="http://schemas.microsoft.com/office/drawing/2014/main" id="{53D7CEFA-EA62-1009-CAB7-178F297919B7}"/>
              </a:ext>
            </a:extLst>
          </p:cNvPr>
          <p:cNvSpPr txBox="1">
            <a:spLocks/>
          </p:cNvSpPr>
          <p:nvPr/>
        </p:nvSpPr>
        <p:spPr>
          <a:xfrm>
            <a:off x="158368" y="128347"/>
            <a:ext cx="4032233" cy="477730"/>
          </a:xfrm>
          <a:prstGeom prst="rect">
            <a:avLst/>
          </a:prstGeom>
        </p:spPr>
        <p:txBody>
          <a:bodyPr anchor="t">
            <a:noAutofit/>
          </a:bodyPr>
          <a:lstStyle>
            <a:lvl1pPr indent="0" algn="ctr" defTabSz="600665">
              <a:spcBef>
                <a:spcPct val="20000"/>
              </a:spcBef>
              <a:buFontTx/>
              <a:buNone/>
              <a:defRPr kumimoji="0" lang="zh-TW" altLang="en-US" sz="3587" b="0" i="0" u="none" strike="noStrike" cap="none" spc="0" normalizeH="0" baseline="0" dirty="0">
                <a:ln w="412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ade Gothic LT Pro Bold" panose="020B0803040303020004" pitchFamily="34" charset="0"/>
                <a:ea typeface="Roboto" panose="02000000000000000000" pitchFamily="2" charset="0"/>
                <a:cs typeface="+mj-cs"/>
              </a:defRPr>
            </a:lvl1pPr>
            <a:lvl2pPr marL="488041" indent="-187708" defTabSz="600665">
              <a:spcBef>
                <a:spcPct val="20000"/>
              </a:spcBef>
              <a:buFont typeface="Arial" pitchFamily="34" charset="0"/>
              <a:buChar char="–"/>
              <a:defRPr sz="1794"/>
            </a:lvl2pPr>
            <a:lvl3pPr marL="750831" indent="-150166" defTabSz="600665">
              <a:spcBef>
                <a:spcPct val="20000"/>
              </a:spcBef>
              <a:buFont typeface="Arial" pitchFamily="34" charset="0"/>
              <a:buChar char="•"/>
              <a:defRPr sz="1594"/>
            </a:lvl3pPr>
            <a:lvl4pPr marL="1051164" indent="-150166" defTabSz="600665">
              <a:spcBef>
                <a:spcPct val="20000"/>
              </a:spcBef>
              <a:buFont typeface="Arial" pitchFamily="34" charset="0"/>
              <a:buChar char="–"/>
              <a:defRPr sz="1329"/>
            </a:lvl4pPr>
            <a:lvl5pPr marL="1351496" indent="-150166" defTabSz="600665">
              <a:spcBef>
                <a:spcPct val="20000"/>
              </a:spcBef>
              <a:buFont typeface="Arial" pitchFamily="34" charset="0"/>
              <a:buChar char="»"/>
              <a:defRPr sz="1329"/>
            </a:lvl5pPr>
            <a:lvl6pPr marL="1651828" indent="-150166" defTabSz="600665">
              <a:spcBef>
                <a:spcPct val="20000"/>
              </a:spcBef>
              <a:buFont typeface="Arial" pitchFamily="34" charset="0"/>
              <a:buChar char="•"/>
              <a:defRPr sz="1329"/>
            </a:lvl6pPr>
            <a:lvl7pPr marL="1952161" indent="-150166" defTabSz="600665">
              <a:spcBef>
                <a:spcPct val="20000"/>
              </a:spcBef>
              <a:buFont typeface="Arial" pitchFamily="34" charset="0"/>
              <a:buChar char="•"/>
              <a:defRPr sz="1329"/>
            </a:lvl7pPr>
            <a:lvl8pPr marL="2252494" indent="-150166" defTabSz="600665">
              <a:spcBef>
                <a:spcPct val="20000"/>
              </a:spcBef>
              <a:buFont typeface="Arial" pitchFamily="34" charset="0"/>
              <a:buChar char="•"/>
              <a:defRPr sz="1329"/>
            </a:lvl8pPr>
            <a:lvl9pPr marL="2552827" indent="-150166" defTabSz="600665">
              <a:spcBef>
                <a:spcPct val="20000"/>
              </a:spcBef>
              <a:buFont typeface="Arial" pitchFamily="34" charset="0"/>
              <a:buChar char="•"/>
              <a:defRPr sz="1329"/>
            </a:lvl9pPr>
          </a:lstStyle>
          <a:p>
            <a:pPr algn="l"/>
            <a:r>
              <a:rPr lang="es-CO" altLang="zh-TW"/>
              <a:t>OFFLINE/ONLINE</a:t>
            </a:r>
            <a:endParaRPr lang="zh-TW" altLang="en-US"/>
          </a:p>
        </p:txBody>
      </p:sp>
      <p:sp>
        <p:nvSpPr>
          <p:cNvPr id="23" name="文字版面配置區 1">
            <a:extLst>
              <a:ext uri="{FF2B5EF4-FFF2-40B4-BE49-F238E27FC236}">
                <a16:creationId xmlns:a16="http://schemas.microsoft.com/office/drawing/2014/main" id="{F47231B6-E1D8-FE14-757D-F3D2072D52F4}"/>
              </a:ext>
            </a:extLst>
          </p:cNvPr>
          <p:cNvSpPr txBox="1">
            <a:spLocks/>
          </p:cNvSpPr>
          <p:nvPr/>
        </p:nvSpPr>
        <p:spPr>
          <a:xfrm>
            <a:off x="203591" y="802817"/>
            <a:ext cx="3729387" cy="4777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5250" indent="-225250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8041" indent="-187708" algn="l" defTabSz="6006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0831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164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1496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51828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2161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2494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52827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altLang="zh-TW" sz="2400">
                <a:solidFill>
                  <a:schemeClr val="bg1"/>
                </a:solidFill>
              </a:rPr>
              <a:t>Offline</a:t>
            </a:r>
            <a:endParaRPr lang="zh-TW" altLang="en-US" sz="2400">
              <a:solidFill>
                <a:schemeClr val="bg1"/>
              </a:solidFill>
              <a:cs typeface="Roboto Condensed"/>
            </a:endParaRPr>
          </a:p>
        </p:txBody>
      </p:sp>
      <p:sp>
        <p:nvSpPr>
          <p:cNvPr id="24" name="文字版面配置區 1">
            <a:extLst>
              <a:ext uri="{FF2B5EF4-FFF2-40B4-BE49-F238E27FC236}">
                <a16:creationId xmlns:a16="http://schemas.microsoft.com/office/drawing/2014/main" id="{39E5A990-5BB9-28A4-D1DC-E4FFE232C4F7}"/>
              </a:ext>
            </a:extLst>
          </p:cNvPr>
          <p:cNvSpPr txBox="1">
            <a:spLocks/>
          </p:cNvSpPr>
          <p:nvPr/>
        </p:nvSpPr>
        <p:spPr>
          <a:xfrm>
            <a:off x="7992528" y="325087"/>
            <a:ext cx="3729387" cy="477730"/>
          </a:xfrm>
          <a:prstGeom prst="rect">
            <a:avLst/>
          </a:prstGeom>
        </p:spPr>
        <p:txBody>
          <a:bodyPr/>
          <a:lstStyle>
            <a:lvl1pPr marL="225250" indent="-225250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8041" indent="-187708" algn="l" defTabSz="6006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0831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164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1496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51828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2161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2494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52827" indent="-150166" algn="l" defTabSz="6006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altLang="zh-TW" sz="2400">
                <a:solidFill>
                  <a:schemeClr val="bg1"/>
                </a:solidFill>
              </a:rPr>
              <a:t>Online</a:t>
            </a:r>
            <a:endParaRPr lang="zh-TW" altLang="en-US" sz="240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EAF8B11-9318-1637-574F-18F9C726EE06}"/>
              </a:ext>
            </a:extLst>
          </p:cNvPr>
          <p:cNvSpPr txBox="1"/>
          <p:nvPr/>
        </p:nvSpPr>
        <p:spPr>
          <a:xfrm>
            <a:off x="7638021" y="2300842"/>
            <a:ext cx="2198767" cy="119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en-US" sz="3587">
                <a:ln w="41275">
                  <a:noFill/>
                </a:ln>
                <a:solidFill>
                  <a:schemeClr val="bg1"/>
                </a:solidFill>
                <a:latin typeface="Trade Gothic LT Pro Bold" panose="020B0803040303020004" pitchFamily="34" charset="0"/>
                <a:ea typeface="Roboto" panose="02000000000000000000" pitchFamily="2" charset="0"/>
                <a:cs typeface="+mj-cs"/>
              </a:rPr>
              <a:t>RICH MEDIA</a:t>
            </a:r>
          </a:p>
        </p:txBody>
      </p:sp>
      <p:pic>
        <p:nvPicPr>
          <p:cNvPr id="26" name="Imagen 2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9A41198-EB32-8C7F-E7D8-9C15CE80A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21" y="1238479"/>
            <a:ext cx="3886008" cy="1165802"/>
          </a:xfrm>
          <a:prstGeom prst="rect">
            <a:avLst/>
          </a:prstGeom>
        </p:spPr>
      </p:pic>
      <p:pic>
        <p:nvPicPr>
          <p:cNvPr id="27" name="Imagen 2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E8E970F-0621-465F-C1C0-0781FDC4E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24" y="3678102"/>
            <a:ext cx="4263302" cy="293315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8BA61880-8D8E-CA1C-7C22-80890D5B1FC9}"/>
              </a:ext>
            </a:extLst>
          </p:cNvPr>
          <p:cNvSpPr txBox="1"/>
          <p:nvPr/>
        </p:nvSpPr>
        <p:spPr>
          <a:xfrm>
            <a:off x="7440150" y="85493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>
                <a:solidFill>
                  <a:schemeClr val="bg1"/>
                </a:solidFill>
              </a:rPr>
              <a:t>PRODUCT BANNER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A697AFF-B157-B1F2-2843-8C15B1675A2C}"/>
              </a:ext>
            </a:extLst>
          </p:cNvPr>
          <p:cNvSpPr txBox="1"/>
          <p:nvPr/>
        </p:nvSpPr>
        <p:spPr>
          <a:xfrm>
            <a:off x="7703153" y="3306476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>
                <a:solidFill>
                  <a:schemeClr val="bg1"/>
                </a:solidFill>
              </a:rPr>
              <a:t>KEY SELLING POINTS</a:t>
            </a:r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73801351-4FE9-D981-2179-FB5D6025E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60" y="1460989"/>
            <a:ext cx="2140927" cy="22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416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訂設計">
  <a:themeElements>
    <a:clrScheme name="自訂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自訂 1">
      <a:majorFont>
        <a:latin typeface="Trade Gothic LT Pro Bold"/>
        <a:ea typeface="Trade Gothic LT Pro Bold"/>
        <a:cs typeface=""/>
      </a:majorFont>
      <a:minorFont>
        <a:latin typeface="Roboto Condensed"/>
        <a:ea typeface="Roboto Condense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A272204B3B599046A72BEDCEAD9952A9" ma:contentTypeVersion="12" ma:contentTypeDescription="建立新的文件。" ma:contentTypeScope="" ma:versionID="d8a0a5acf3c484aa3bc1ecb719730560">
  <xsd:schema xmlns:xsd="http://www.w3.org/2001/XMLSchema" xmlns:xs="http://www.w3.org/2001/XMLSchema" xmlns:p="http://schemas.microsoft.com/office/2006/metadata/properties" xmlns:ns3="72e6ebb0-f4a9-44f2-bb98-35257d2c8c7f" xmlns:ns4="2210ebb6-5687-459c-b32a-79c07d49ffd2" targetNamespace="http://schemas.microsoft.com/office/2006/metadata/properties" ma:root="true" ma:fieldsID="20af51299d633f81664355954b3ef2a5" ns3:_="" ns4:_="">
    <xsd:import namespace="72e6ebb0-f4a9-44f2-bb98-35257d2c8c7f"/>
    <xsd:import namespace="2210ebb6-5687-459c-b32a-79c07d49ff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e6ebb0-f4a9-44f2-bb98-35257d2c8c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0ebb6-5687-459c-b32a-79c07d49ff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2e6ebb0-f4a9-44f2-bb98-35257d2c8c7f" xsi:nil="true"/>
  </documentManagement>
</p:properties>
</file>

<file path=customXml/itemProps1.xml><?xml version="1.0" encoding="utf-8"?>
<ds:datastoreItem xmlns:ds="http://schemas.openxmlformats.org/officeDocument/2006/customXml" ds:itemID="{98091A56-EF8E-4CEF-BC00-A349B8494D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FFE4FD-70BC-4A00-ACB2-03BF04CA45BD}">
  <ds:schemaRefs>
    <ds:schemaRef ds:uri="2210ebb6-5687-459c-b32a-79c07d49ffd2"/>
    <ds:schemaRef ds:uri="72e6ebb0-f4a9-44f2-bb98-35257d2c8c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AC0311-B14C-4073-A3B7-4AD6D743348C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2e6ebb0-f4a9-44f2-bb98-35257d2c8c7f"/>
    <ds:schemaRef ds:uri="2210ebb6-5687-459c-b32a-79c07d49ffd2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642</Words>
  <Application>Microsoft Office PowerPoint</Application>
  <PresentationFormat>Panorámica</PresentationFormat>
  <Paragraphs>175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30" baseType="lpstr">
      <vt:lpstr>新細明體</vt:lpstr>
      <vt:lpstr>Arial</vt:lpstr>
      <vt:lpstr>Calibri</vt:lpstr>
      <vt:lpstr>Calibri Light</vt:lpstr>
      <vt:lpstr>Courier New</vt:lpstr>
      <vt:lpstr>Fira Sans Extra Condensed</vt:lpstr>
      <vt:lpstr>Kairos Sans W1G Cn Bold</vt:lpstr>
      <vt:lpstr>Myriad Pro</vt:lpstr>
      <vt:lpstr>Roboto</vt:lpstr>
      <vt:lpstr>Roboto Condensed</vt:lpstr>
      <vt:lpstr>Roboto Condensed (Cuerpo)</vt:lpstr>
      <vt:lpstr>ROG Fonts</vt:lpstr>
      <vt:lpstr>Trade Gothic LT Pro Bold</vt:lpstr>
      <vt:lpstr>TT Norms Pro</vt:lpstr>
      <vt:lpstr>TT Norms Pro Light</vt:lpstr>
      <vt:lpstr>Wingdings</vt:lpstr>
      <vt:lpstr>Xolonium</vt:lpstr>
      <vt:lpstr>Tema de Office</vt:lpstr>
      <vt:lpstr>2_自訂設計</vt:lpstr>
      <vt:lpstr>ROG STRIX 2023 launch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Concha (ACCO)</dc:creator>
  <cp:lastModifiedBy>Pedro Berastegui (ACCO)</cp:lastModifiedBy>
  <cp:revision>31</cp:revision>
  <dcterms:created xsi:type="dcterms:W3CDTF">2023-01-17T20:05:08Z</dcterms:created>
  <dcterms:modified xsi:type="dcterms:W3CDTF">2023-05-31T15:36:39Z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0x010100A272204B3B599046A72BEDCEAD9952A9</vt:lpwstr>
  </property>
</Properties>
</file>